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7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10.xml" ContentType="application/vnd.openxmlformats-officedocument.presentationml.tag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ags/tag11.xml" ContentType="application/vnd.openxmlformats-officedocument.presentationml.tags+xml"/>
  <Override PartName="/ppt/notesSlides/notesSlide44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47.xml" ContentType="application/vnd.openxmlformats-officedocument.presentationml.notesSlide+xml"/>
  <Override PartName="/ppt/tags/tag16.xml" ContentType="application/vnd.openxmlformats-officedocument.presentationml.tags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93597" r:id="rId4"/>
    <p:sldMasterId id="2147493455" r:id="rId5"/>
  </p:sldMasterIdLst>
  <p:notesMasterIdLst>
    <p:notesMasterId r:id="rId101"/>
  </p:notesMasterIdLst>
  <p:handoutMasterIdLst>
    <p:handoutMasterId r:id="rId102"/>
  </p:handoutMasterIdLst>
  <p:sldIdLst>
    <p:sldId id="256" r:id="rId6"/>
    <p:sldId id="435" r:id="rId7"/>
    <p:sldId id="373" r:id="rId8"/>
    <p:sldId id="416" r:id="rId9"/>
    <p:sldId id="417" r:id="rId10"/>
    <p:sldId id="418" r:id="rId11"/>
    <p:sldId id="419" r:id="rId12"/>
    <p:sldId id="436" r:id="rId13"/>
    <p:sldId id="437" r:id="rId14"/>
    <p:sldId id="378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399" r:id="rId32"/>
    <p:sldId id="400" r:id="rId33"/>
    <p:sldId id="401" r:id="rId34"/>
    <p:sldId id="402" r:id="rId35"/>
    <p:sldId id="403" r:id="rId36"/>
    <p:sldId id="404" r:id="rId37"/>
    <p:sldId id="405" r:id="rId38"/>
    <p:sldId id="438" r:id="rId39"/>
    <p:sldId id="441" r:id="rId40"/>
    <p:sldId id="442" r:id="rId41"/>
    <p:sldId id="443" r:id="rId42"/>
    <p:sldId id="444" r:id="rId43"/>
    <p:sldId id="440" r:id="rId44"/>
    <p:sldId id="382" r:id="rId45"/>
    <p:sldId id="318" r:id="rId46"/>
    <p:sldId id="425" r:id="rId47"/>
    <p:sldId id="320" r:id="rId48"/>
    <p:sldId id="426" r:id="rId49"/>
    <p:sldId id="427" r:id="rId50"/>
    <p:sldId id="323" r:id="rId51"/>
    <p:sldId id="428" r:id="rId52"/>
    <p:sldId id="429" r:id="rId53"/>
    <p:sldId id="324" r:id="rId54"/>
    <p:sldId id="430" r:id="rId55"/>
    <p:sldId id="432" r:id="rId56"/>
    <p:sldId id="431" r:id="rId57"/>
    <p:sldId id="325" r:id="rId58"/>
    <p:sldId id="327" r:id="rId59"/>
    <p:sldId id="328" r:id="rId60"/>
    <p:sldId id="394" r:id="rId61"/>
    <p:sldId id="329" r:id="rId62"/>
    <p:sldId id="368" r:id="rId63"/>
    <p:sldId id="408" r:id="rId64"/>
    <p:sldId id="409" r:id="rId65"/>
    <p:sldId id="410" r:id="rId66"/>
    <p:sldId id="411" r:id="rId67"/>
    <p:sldId id="412" r:id="rId68"/>
    <p:sldId id="413" r:id="rId69"/>
    <p:sldId id="414" r:id="rId70"/>
    <p:sldId id="395" r:id="rId71"/>
    <p:sldId id="396" r:id="rId72"/>
    <p:sldId id="375" r:id="rId73"/>
    <p:sldId id="398" r:id="rId74"/>
    <p:sldId id="397" r:id="rId75"/>
    <p:sldId id="359" r:id="rId76"/>
    <p:sldId id="360" r:id="rId77"/>
    <p:sldId id="376" r:id="rId78"/>
    <p:sldId id="343" r:id="rId79"/>
    <p:sldId id="344" r:id="rId80"/>
    <p:sldId id="345" r:id="rId81"/>
    <p:sldId id="361" r:id="rId82"/>
    <p:sldId id="347" r:id="rId83"/>
    <p:sldId id="348" r:id="rId84"/>
    <p:sldId id="362" r:id="rId85"/>
    <p:sldId id="352" r:id="rId86"/>
    <p:sldId id="353" r:id="rId87"/>
    <p:sldId id="354" r:id="rId88"/>
    <p:sldId id="363" r:id="rId89"/>
    <p:sldId id="364" r:id="rId90"/>
    <p:sldId id="377" r:id="rId91"/>
    <p:sldId id="350" r:id="rId92"/>
    <p:sldId id="355" r:id="rId93"/>
    <p:sldId id="349" r:id="rId94"/>
    <p:sldId id="357" r:id="rId95"/>
    <p:sldId id="358" r:id="rId96"/>
    <p:sldId id="406" r:id="rId97"/>
    <p:sldId id="407" r:id="rId98"/>
    <p:sldId id="434" r:id="rId99"/>
    <p:sldId id="299" r:id="rId100"/>
  </p:sldIdLst>
  <p:sldSz cx="9144000" cy="6858000" type="screen4x3"/>
  <p:notesSz cx="7104063" cy="10234613"/>
  <p:custDataLst>
    <p:tags r:id="rId103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orient="horz" pos="4319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orient="horz" pos="3808" userDrawn="1">
          <p15:clr>
            <a:srgbClr val="A4A3A4"/>
          </p15:clr>
        </p15:guide>
        <p15:guide id="7" orient="horz" pos="36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ang, Pavel" initials="KP" lastIdx="8" clrIdx="0">
    <p:extLst>
      <p:ext uri="{19B8F6BF-5375-455C-9EA6-DF929625EA0E}">
        <p15:presenceInfo xmlns:p15="http://schemas.microsoft.com/office/powerpoint/2012/main" userId="S-1-5-21-3588447096-1463914-869570945-832978" providerId="AD"/>
      </p:ext>
    </p:extLst>
  </p:cmAuthor>
  <p:cmAuthor id="2" name="Gomola, Alojz" initials="GA" lastIdx="33" clrIdx="1">
    <p:extLst>
      <p:ext uri="{19B8F6BF-5375-455C-9EA6-DF929625EA0E}">
        <p15:presenceInfo xmlns:p15="http://schemas.microsoft.com/office/powerpoint/2012/main" userId="S-1-5-21-3588447096-1463914-869570945-1432209" providerId="AD"/>
      </p:ext>
    </p:extLst>
  </p:cmAuthor>
  <p:cmAuthor id="3" name="Alojz Gomola" initials="AG" lastIdx="3" clrIdx="2">
    <p:extLst>
      <p:ext uri="{19B8F6BF-5375-455C-9EA6-DF929625EA0E}">
        <p15:presenceInfo xmlns:p15="http://schemas.microsoft.com/office/powerpoint/2012/main" userId="f7439ce9bf56896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EB2819"/>
    <a:srgbClr val="7F7F7F"/>
    <a:srgbClr val="000000"/>
    <a:srgbClr val="EE3124"/>
    <a:srgbClr val="595959"/>
    <a:srgbClr val="E71D1D"/>
    <a:srgbClr val="E4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64540" autoAdjust="0"/>
  </p:normalViewPr>
  <p:slideViewPr>
    <p:cSldViewPr snapToGrid="0" snapToObjects="1">
      <p:cViewPr varScale="1">
        <p:scale>
          <a:sx n="70" d="100"/>
          <a:sy n="70" d="100"/>
        </p:scale>
        <p:origin x="2082" y="72"/>
      </p:cViewPr>
      <p:guideLst>
        <p:guide orient="horz" pos="1620"/>
        <p:guide orient="horz" pos="2160"/>
        <p:guide pos="2880"/>
        <p:guide orient="horz" pos="4319"/>
        <p:guide/>
        <p:guide orient="horz" pos="3808"/>
        <p:guide orient="horz" pos="3611"/>
      </p:guideLst>
    </p:cSldViewPr>
  </p:slideViewPr>
  <p:outlineViewPr>
    <p:cViewPr>
      <p:scale>
        <a:sx n="33" d="100"/>
        <a:sy n="33" d="100"/>
      </p:scale>
      <p:origin x="0" y="-417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74" d="100"/>
          <a:sy n="74" d="100"/>
        </p:scale>
        <p:origin x="405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07" Type="http://schemas.openxmlformats.org/officeDocument/2006/relationships/theme" Target="theme/theme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tags" Target="tags/tag1.xml"/><Relationship Id="rId108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commentAuthors" Target="commentAuthor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71187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4D2FE4-B648-4E04-86F3-DE73AD6DC3F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F3F40F7F-8A14-40D5-A510-569B42C074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D49828AE-E217-4654-A70D-092874AB3E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6023" y="704851"/>
            <a:ext cx="6851447" cy="513740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37DF6C40-D0CF-451A-B8A5-B68A4B8D05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6023" y="6034344"/>
            <a:ext cx="6851447" cy="349541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651A66E-0811-427A-89E3-41F5BF7F62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68E1CA0-D956-43D9-87B6-EF5E6C9671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84151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Image Placeholder 17">
            <a:extLst>
              <a:ext uri="{FF2B5EF4-FFF2-40B4-BE49-F238E27FC236}">
                <a16:creationId xmlns:a16="http://schemas.microsoft.com/office/drawing/2014/main" id="{C11EF4C4-9666-440F-B418-1C61BA4CFC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9" name="Notes Placeholder 18">
            <a:extLst>
              <a:ext uri="{FF2B5EF4-FFF2-40B4-BE49-F238E27FC236}">
                <a16:creationId xmlns:a16="http://schemas.microsoft.com/office/drawing/2014/main" id="{B4CF7641-DC0D-42C9-99B7-1589724C1C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asdasdsad</a:t>
            </a:r>
            <a:endParaRPr lang="en-US" dirty="0"/>
          </a:p>
        </p:txBody>
      </p:sp>
      <p:sp>
        <p:nvSpPr>
          <p:cNvPr id="25" name="Date Placeholder 4">
            <a:extLst>
              <a:ext uri="{FF2B5EF4-FFF2-40B4-BE49-F238E27FC236}">
                <a16:creationId xmlns:a16="http://schemas.microsoft.com/office/drawing/2014/main" id="{992624C6-2573-4003-A52C-57E00B33E09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26" name="Header Placeholder 5">
            <a:extLst>
              <a:ext uri="{FF2B5EF4-FFF2-40B4-BE49-F238E27FC236}">
                <a16:creationId xmlns:a16="http://schemas.microsoft.com/office/drawing/2014/main" id="{A22D6EF0-048B-4766-A596-C0F4C21066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27" name="Footer Placeholder 9">
            <a:extLst>
              <a:ext uri="{FF2B5EF4-FFF2-40B4-BE49-F238E27FC236}">
                <a16:creationId xmlns:a16="http://schemas.microsoft.com/office/drawing/2014/main" id="{5582B452-B454-450B-A821-0F804C6971D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28" name="Slide Number Placeholder 11">
            <a:extLst>
              <a:ext uri="{FF2B5EF4-FFF2-40B4-BE49-F238E27FC236}">
                <a16:creationId xmlns:a16="http://schemas.microsoft.com/office/drawing/2014/main" id="{67CE6FB9-33FF-4368-9278-5C0603F2AF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414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33C66952-E0A1-4F60-A4B8-63AD961E72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F8A074E3-1303-4514-8DFE-81698FB03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298C5A62-C947-4AFA-BC85-F22CBBAC1A0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9C94EE6F-20C4-48C8-AF5E-F13F0C5ED8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A7B876C1-85EF-48D4-B76D-9748ADFAC60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081EDC40-B7EA-4F1E-9B49-2B783DD62C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831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20C5CBB3-80A5-4CFF-9DC2-F53C3879CD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AE04F701-FB50-40B7-8EAC-9861EC93A0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815FBB36-84C8-4861-9D71-46FCD9B4970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D5979CC8-B538-4431-8F65-B7791A8A65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D7C8037E-3C1E-4BF3-8957-B758526FC15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F4450718-C69E-41BE-9932-44C5C54461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45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>
            <a:extLst>
              <a:ext uri="{FF2B5EF4-FFF2-40B4-BE49-F238E27FC236}">
                <a16:creationId xmlns:a16="http://schemas.microsoft.com/office/drawing/2014/main" id="{88E762F3-4881-408F-A3E5-E8AEBE9657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6" name="Notes Placeholder 15">
            <a:extLst>
              <a:ext uri="{FF2B5EF4-FFF2-40B4-BE49-F238E27FC236}">
                <a16:creationId xmlns:a16="http://schemas.microsoft.com/office/drawing/2014/main" id="{DCAE4D7C-A571-4B81-9E3B-EE6609B81A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B9E9B8C4-883D-4087-B5F8-80FD69B492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8" name="Header Placeholder 5">
            <a:extLst>
              <a:ext uri="{FF2B5EF4-FFF2-40B4-BE49-F238E27FC236}">
                <a16:creationId xmlns:a16="http://schemas.microsoft.com/office/drawing/2014/main" id="{A7485628-00E8-43C1-8471-FA40C7CEEC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0414CF55-641A-47A8-B676-F94F81553E4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20" name="Slide Number Placeholder 11">
            <a:extLst>
              <a:ext uri="{FF2B5EF4-FFF2-40B4-BE49-F238E27FC236}">
                <a16:creationId xmlns:a16="http://schemas.microsoft.com/office/drawing/2014/main" id="{33719164-B8AA-4213-97C5-BDEE3340F9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70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Image Placeholder 20">
            <a:extLst>
              <a:ext uri="{FF2B5EF4-FFF2-40B4-BE49-F238E27FC236}">
                <a16:creationId xmlns:a16="http://schemas.microsoft.com/office/drawing/2014/main" id="{34A1D389-2486-4E7D-9932-3C896FE5E2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22" name="Notes Placeholder 21">
            <a:extLst>
              <a:ext uri="{FF2B5EF4-FFF2-40B4-BE49-F238E27FC236}">
                <a16:creationId xmlns:a16="http://schemas.microsoft.com/office/drawing/2014/main" id="{ACBF6FE0-B2FC-4909-B860-31F8B5C36F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Date Placeholder 4">
            <a:extLst>
              <a:ext uri="{FF2B5EF4-FFF2-40B4-BE49-F238E27FC236}">
                <a16:creationId xmlns:a16="http://schemas.microsoft.com/office/drawing/2014/main" id="{C87B2188-D76C-4325-9A27-662C89711FE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24" name="Header Placeholder 5">
            <a:extLst>
              <a:ext uri="{FF2B5EF4-FFF2-40B4-BE49-F238E27FC236}">
                <a16:creationId xmlns:a16="http://schemas.microsoft.com/office/drawing/2014/main" id="{011996F9-CB5E-4600-926C-918C2A27B56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25" name="Footer Placeholder 9">
            <a:extLst>
              <a:ext uri="{FF2B5EF4-FFF2-40B4-BE49-F238E27FC236}">
                <a16:creationId xmlns:a16="http://schemas.microsoft.com/office/drawing/2014/main" id="{17A17CCD-3BE9-4D0D-B946-02AC8D06EB1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26" name="Slide Number Placeholder 11">
            <a:extLst>
              <a:ext uri="{FF2B5EF4-FFF2-40B4-BE49-F238E27FC236}">
                <a16:creationId xmlns:a16="http://schemas.microsoft.com/office/drawing/2014/main" id="{0E6B71AB-00F8-479B-B8BA-9FC4CA5EC9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697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7C184FD6-4981-47C7-9C76-126A5C381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B9D57F9C-C19D-445A-9693-4C3C5EB183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06F05B4A-09F8-4640-82A1-D0D3A48C6544}"/>
              </a:ext>
            </a:extLst>
          </p:cNvPr>
          <p:cNvSpPr>
            <a:spLocks noGrp="1"/>
          </p:cNvSpPr>
          <p:nvPr/>
        </p:nvSpPr>
        <p:spPr>
          <a:xfrm>
            <a:off x="4025107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A74F357A-7977-4140-8187-4E69A7D614EC}"/>
              </a:ext>
            </a:extLst>
          </p:cNvPr>
          <p:cNvSpPr>
            <a:spLocks noGrp="1"/>
          </p:cNvSpPr>
          <p:nvPr/>
        </p:nvSpPr>
        <p:spPr>
          <a:xfrm>
            <a:off x="794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BF368148-577F-403C-927C-B40318F8DECA}"/>
              </a:ext>
            </a:extLst>
          </p:cNvPr>
          <p:cNvSpPr>
            <a:spLocks noGrp="1"/>
          </p:cNvSpPr>
          <p:nvPr/>
        </p:nvSpPr>
        <p:spPr>
          <a:xfrm>
            <a:off x="794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454D62CC-E4DE-4309-BDCF-53900372A7D1}"/>
              </a:ext>
            </a:extLst>
          </p:cNvPr>
          <p:cNvSpPr>
            <a:spLocks noGrp="1"/>
          </p:cNvSpPr>
          <p:nvPr/>
        </p:nvSpPr>
        <p:spPr>
          <a:xfrm>
            <a:off x="4025107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1</a:t>
            </a:r>
            <a:fld id="{16F46199-CAFB-437E-8898-9B3F1AF3B20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4245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94AF81E3-A413-4BB1-96C1-02D9BB96A7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4BA01153-A7AD-440B-8C25-6343C022E3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06F05B4A-09F8-4640-82A1-D0D3A48C6544}"/>
              </a:ext>
            </a:extLst>
          </p:cNvPr>
          <p:cNvSpPr>
            <a:spLocks noGrp="1"/>
          </p:cNvSpPr>
          <p:nvPr/>
        </p:nvSpPr>
        <p:spPr>
          <a:xfrm>
            <a:off x="4025107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A74F357A-7977-4140-8187-4E69A7D614EC}"/>
              </a:ext>
            </a:extLst>
          </p:cNvPr>
          <p:cNvSpPr>
            <a:spLocks noGrp="1"/>
          </p:cNvSpPr>
          <p:nvPr/>
        </p:nvSpPr>
        <p:spPr>
          <a:xfrm>
            <a:off x="794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BF368148-577F-403C-927C-B40318F8DECA}"/>
              </a:ext>
            </a:extLst>
          </p:cNvPr>
          <p:cNvSpPr>
            <a:spLocks noGrp="1"/>
          </p:cNvSpPr>
          <p:nvPr/>
        </p:nvSpPr>
        <p:spPr>
          <a:xfrm>
            <a:off x="794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454D62CC-E4DE-4309-BDCF-53900372A7D1}"/>
              </a:ext>
            </a:extLst>
          </p:cNvPr>
          <p:cNvSpPr>
            <a:spLocks noGrp="1"/>
          </p:cNvSpPr>
          <p:nvPr/>
        </p:nvSpPr>
        <p:spPr>
          <a:xfrm>
            <a:off x="4025107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9948857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>
            <a:extLst>
              <a:ext uri="{FF2B5EF4-FFF2-40B4-BE49-F238E27FC236}">
                <a16:creationId xmlns:a16="http://schemas.microsoft.com/office/drawing/2014/main" id="{DDD558E2-5ADC-4932-B3D8-B8882A152A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6" name="Notes Placeholder 15">
            <a:extLst>
              <a:ext uri="{FF2B5EF4-FFF2-40B4-BE49-F238E27FC236}">
                <a16:creationId xmlns:a16="http://schemas.microsoft.com/office/drawing/2014/main" id="{44F8435E-7FF7-4A5E-B656-DD194C828C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DA8476B4-0FA8-476C-A8A6-ADA0D5220D0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8" name="Header Placeholder 5">
            <a:extLst>
              <a:ext uri="{FF2B5EF4-FFF2-40B4-BE49-F238E27FC236}">
                <a16:creationId xmlns:a16="http://schemas.microsoft.com/office/drawing/2014/main" id="{29A33C9A-197F-4ADF-8094-63E4F24845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7E73FA0C-178B-4A97-AD30-C1F61C78310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20" name="Slide Number Placeholder 11">
            <a:extLst>
              <a:ext uri="{FF2B5EF4-FFF2-40B4-BE49-F238E27FC236}">
                <a16:creationId xmlns:a16="http://schemas.microsoft.com/office/drawing/2014/main" id="{2497DDD9-C930-4C2A-B744-D8C2D297D6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26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50CC1283-C514-45DA-8EC3-49CD41D50A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98B96D25-CE40-4B86-8A50-A3E0A11693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E0BD524F-A67B-4E3D-97A2-59DB437E6E3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D900FF6D-53A3-4A16-8DDE-AF1FC94B60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DFF42494-59A4-4BD4-9A04-217D40157CC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3425DFD9-E598-4A64-AD19-8EB21DB8E2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510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9A1EFFEF-9F54-4FDC-8E71-52DBB40CA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A510E535-F015-4928-B359-DF65B7A20E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8E4ED099-9EAD-4E77-A9F2-2E905FA4FA7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9FD85124-F3A5-493F-A16D-DC9D748C59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277D8C03-F6D0-4A19-AC6F-B80624F1EB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958A9A07-C9AB-4D24-9E7C-B1DDC10828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4154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DD000543-786D-4E89-910F-C6932040C7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F6BCE63F-3361-4035-9C8A-B7200FF9C7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dasdasdasdas</a:t>
            </a:r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C28F2854-BCEE-470C-B145-D77C1A6119C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791DFEFA-E58D-4F5E-81C6-69CF8966B5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D0ADC8BA-AB03-44B6-B2D4-75F4C749365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BCE1B339-08ED-42B4-8049-7F2326E80F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797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C039161B-0309-4E91-ADD3-2E194BF81F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778352AD-A070-4ADD-9C6F-A44D58CBC6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757D3F7A-9410-4623-888D-EE53CE336E6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8" name="Header Placeholder 5">
            <a:extLst>
              <a:ext uri="{FF2B5EF4-FFF2-40B4-BE49-F238E27FC236}">
                <a16:creationId xmlns:a16="http://schemas.microsoft.com/office/drawing/2014/main" id="{B4202584-17A8-45E5-978D-A311E27B31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72FDA672-1D4C-4FC6-9E47-C365BEC28FB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22" name="Slide Number Placeholder 11">
            <a:extLst>
              <a:ext uri="{FF2B5EF4-FFF2-40B4-BE49-F238E27FC236}">
                <a16:creationId xmlns:a16="http://schemas.microsoft.com/office/drawing/2014/main" id="{D206B4EF-FAB6-4E72-A192-62D5169C87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16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2357D26C-FDE3-4F3F-AFD6-3A5AB2C30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449C40DA-2D2D-485B-A8B8-2900F4C29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0811051D-9D84-482E-9A42-2BC0F48703D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8D39CA8C-DFA5-4452-99D5-FC332C801F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DB9B4852-523D-41B9-88AD-5A726F2B6A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48CB430E-74A0-4087-8164-22C108651A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1074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134A4E24-9A3B-46F5-89B5-251483317B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D4F74602-89CD-4BCA-9EA7-19EE6790A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0B4929BD-75F2-464A-913B-F429B033D01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49B5198F-2DAA-4401-AB6F-1E0080393E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497477CA-10C8-4D8B-B3C6-7546682B638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0B850DF0-68AF-41F9-9F78-EC4161C4F7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98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91D64764-4F93-481F-9A11-5680055E85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DDE8A681-6636-4704-A604-2A014D3CFB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8077A1ED-5D22-44D9-B8BB-F338B606462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6EFB289A-971D-4CEA-9A01-DDF32C80CA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830E8ABA-BDBC-4C67-8CD8-D5EC4A48190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31B01338-C2E2-49E5-9816-C9208AB646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745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82040AB0-9202-47CC-BC60-4E0B4594A8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91F99346-B8F3-4A91-8157-2D1E1433FB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95D95215-1022-4D00-BFB1-9967CA15A20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D237EF3B-7D03-46CC-9536-56FD29A09F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5078C3D3-F752-498E-B170-522B4488A0A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256DD049-5C73-47EE-BB26-311B070FA1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82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CE835828-23CA-4D50-8167-899B6FD546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8109AC8D-F4BA-491C-8D9D-749A14BA5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D4744F3A-06BD-46F3-9605-31B956D3624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EC83849E-EAB3-4495-AF76-71042AC2B9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198143C4-76FA-4FE1-8348-E78B54A3A2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3C5AB441-0DDF-40A4-9406-58734FBDC7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12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2FE0F080-FDAE-4F2C-B401-26944A20D9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657AFE5C-4510-45BB-B374-FDF511657B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80226876-ECA8-48B3-A5AA-F643145C72B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E69C11F3-D9DE-471A-A769-CC7D5D800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F3BD285B-5C68-4CE5-A575-03B6E8E0DCC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F3764A59-AFB2-4765-9028-42114B8C6A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726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1D00E0D0-EA81-46B1-86DE-818517D273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46195897-C297-4666-B89F-74A79BDB6D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2490E4E0-DD19-4F19-9B9D-63D92F75106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D9839094-57FC-4A65-841B-B0C349D76E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3FAEF974-B43E-483D-A649-BCEE23C6E17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37390D59-8DB7-4FC5-9AA7-AE76F6149A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90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Image Placeholder 9">
            <a:extLst>
              <a:ext uri="{FF2B5EF4-FFF2-40B4-BE49-F238E27FC236}">
                <a16:creationId xmlns:a16="http://schemas.microsoft.com/office/drawing/2014/main" id="{5F9C134B-D4A4-4875-B018-E18C61BCC3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1" name="Notes Placeholder 10">
            <a:extLst>
              <a:ext uri="{FF2B5EF4-FFF2-40B4-BE49-F238E27FC236}">
                <a16:creationId xmlns:a16="http://schemas.microsoft.com/office/drawing/2014/main" id="{D1DB2C7D-5AA8-41C4-A42A-580D2DEDD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54ACE779-7331-4F69-8F38-89A6C73C629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A76F5563-75E6-4EA6-AD8D-894E719F1C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2677EC41-3C22-47AB-8425-1F8C97877CD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F314C25C-574F-4E3D-A095-EAC4A5BF27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536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Image Placeholder 9">
            <a:extLst>
              <a:ext uri="{FF2B5EF4-FFF2-40B4-BE49-F238E27FC236}">
                <a16:creationId xmlns:a16="http://schemas.microsoft.com/office/drawing/2014/main" id="{D120D20B-5831-484E-9731-6908B9AE8E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1" name="Notes Placeholder 10">
            <a:extLst>
              <a:ext uri="{FF2B5EF4-FFF2-40B4-BE49-F238E27FC236}">
                <a16:creationId xmlns:a16="http://schemas.microsoft.com/office/drawing/2014/main" id="{AC43987A-79E7-4AA8-B247-AA849404B5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273BD036-39CB-4C65-8CB8-688B48B85A2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2E6C1F29-809F-47EB-9E36-3D2CFA243E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03A8BC73-99E9-4359-8B9F-DA09BAB51B8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2CF059C8-CF2B-45E3-9CF0-46B8D784FF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4666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8A44025-34DE-4882-AEE0-71ECA1FEBB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9B349E9-A00D-4920-AFAF-79C6CCF4D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E207008F-F0CD-4B7C-A3B9-E7E2D1EC5B9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1684F9A7-600C-428D-A249-D640C98E3B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075A35C4-29C6-4A8B-A638-0835B1D21E8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503742E5-B790-4759-818D-445CD4F325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85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CD9E3ED2-63CE-4782-9CB6-F389C4890A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8DA4527-B248-4556-8CCF-BA9B5294D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B6032DDD-A0AB-4ABC-931E-F2F363C8276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D55E89D1-DF39-4F3C-9353-C9C9B5710B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215E5804-58B1-4853-A723-8412CBEF837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2CDD4E2F-4169-4769-8AA3-3AE1D4C868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548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0A8731B-0120-4747-912B-95251AA4B3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FB99DEE-56E2-4F27-90BA-3447778591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FFD88A3C-8A4B-42D3-8A31-0AB696348B2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DA837490-F379-46F8-AE3B-37BFCA4928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30A7D220-D464-4CA8-AE96-405550945D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8D77124F-8790-4817-9429-A5CD3E23F9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672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FBA0C14-D5D0-428A-BEB2-0215D24D7E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A941866-9069-4678-9039-7C1B6F394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3F8F89F-9D39-487B-AE1A-A5676AE00BD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0C0D78FF-E1F6-48A0-9550-08B607CC513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7696E292-4F68-40A8-B59D-E71C74D5E9E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83C4327A-A011-47C7-AB31-FB8C3EF243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499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856B2B1-9F31-4D9E-AC34-ED73778757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90D40AE-C8AF-4017-96CF-A9455C40CC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092E81B-B507-4386-B886-D21BA2FFF23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F35BAC93-D849-471C-80A8-56851A8386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D27916F7-990B-426D-83C0-F7606D51FE6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5074B230-3639-4D4D-9C38-38594CE38F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9313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101068D-BAA9-4A8C-A3BA-DBE1D47C8D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7A88A22-04ED-422C-A55A-9048755F0E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413AD2DF-8BC8-4A94-BBBD-8523292E248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9C173098-9ECC-4DA5-9912-6737068A62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D9F21080-79F3-4A0C-9DCE-86A5AC806A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C826DCE1-36BD-4D85-ABE5-970B8A3A37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0511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framework have matured beyond that basic functionality, </a:t>
            </a:r>
          </a:p>
          <a:p>
            <a:endParaRPr lang="en-US" dirty="0"/>
          </a:p>
          <a:p>
            <a:r>
              <a:rPr lang="en-US" dirty="0"/>
              <a:t>Now I will show some advanced examples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80778B22-C87F-4EFE-B395-E9C5520BDA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66FBF1ED-1A9C-4275-9FAF-2175A49D070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D181E210-59B8-4D1D-A1DA-4327A3BB69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C4073FAC-337E-4240-BD43-67D0D5CD43D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22102F0-A58D-4B68-859F-22AC0EAD77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5103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0762780-C83C-4F13-A66D-9F290E98E8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20DBB5C-BA4C-4529-85A3-020A22C43D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FB83D553-B7C3-4F61-A5DA-3A5541BE295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88DF7513-086D-475A-B3D3-B35DFFDFBD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06B101B8-8257-4D3E-9297-C6095777B4F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AC768C5A-3CE4-4406-8CF3-F80949FF6D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964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9D99B6E-DF4B-4A54-9B29-2B40C258B1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7D89A89-412F-4943-8147-9B4C745DC0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EB013DF2-4FCD-4E66-931D-EB223C71322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FDF03C31-315C-44DD-B0F9-0DA8D5CCB5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A8253730-553B-4867-A294-D0F2D52831E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B47E1797-D169-4766-8335-468D8E939D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2959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A919A04-DEC1-4176-863E-F87F0E9B43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88AF7D7-AEC7-4003-B7AE-093545A0FC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5A2B795F-28A4-4D97-AC20-F5255C15335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A7E361A4-6F94-492C-9CC2-B944764FB9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5D7F834E-3478-4D09-921A-0C0AEADCF3C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EC1CD968-213D-4AB8-BCD6-59BA024920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312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4FC37B4-A583-4F0A-8110-786133B67C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06C2EC9-A72F-4085-918D-9E355EE2F4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2A05E34-A6C2-4AB5-92F3-15A2D5D5116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7BD765EF-1D68-4CE6-BFDB-3E5D5EFD0F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E60F1F93-F2FA-470E-BF8F-6858515817B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B9105328-52F2-4B0E-981A-B516CAD9DB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939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79C7EC7F-A095-45EC-8DFA-401FBBD83C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FE648787-E415-4AD2-82B2-19A3B96F8E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99FC1ED1-4F10-4B02-8400-5EBCF94E750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D8857B4C-4C38-45FB-BCA5-4633113BD9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FA86E628-D3DA-4FED-B2D9-048B8AD1E25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1FFB7ECB-F163-40BE-A708-9A7E2AE146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151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AE8B446-F791-426E-80C6-D7FE24CAE9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1EC32A5-4CD0-4794-9592-1CC47F1918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06F05B4A-09F8-4640-82A1-D0D3A48C654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A74F357A-7977-4140-8187-4E69A7D614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BF368148-577F-403C-927C-B40318F8DEC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454D62CC-E4DE-4309-BDCF-53900372A7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3146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>
            <a:extLst>
              <a:ext uri="{FF2B5EF4-FFF2-40B4-BE49-F238E27FC236}">
                <a16:creationId xmlns:a16="http://schemas.microsoft.com/office/drawing/2014/main" id="{128FC0FA-77C9-48FB-86B2-D1F3B2ABB0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6" name="Notes Placeholder 15">
            <a:extLst>
              <a:ext uri="{FF2B5EF4-FFF2-40B4-BE49-F238E27FC236}">
                <a16:creationId xmlns:a16="http://schemas.microsoft.com/office/drawing/2014/main" id="{DA82CCA7-B7FC-4F95-B3E8-8B7EDA332A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6CAC9F7A-C301-4223-9760-06431A388ED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8" name="Header Placeholder 5">
            <a:extLst>
              <a:ext uri="{FF2B5EF4-FFF2-40B4-BE49-F238E27FC236}">
                <a16:creationId xmlns:a16="http://schemas.microsoft.com/office/drawing/2014/main" id="{6008ED98-756E-4DC7-B133-2BF4FC6C8DB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D87CB260-EF09-414B-AEFB-23CD9001212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20" name="Slide Number Placeholder 11">
            <a:extLst>
              <a:ext uri="{FF2B5EF4-FFF2-40B4-BE49-F238E27FC236}">
                <a16:creationId xmlns:a16="http://schemas.microsoft.com/office/drawing/2014/main" id="{42DDE9B9-A28F-4888-8846-CDBA80DC4E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0074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Vehicle control can be standard closed loop control</a:t>
            </a:r>
          </a:p>
          <a:p>
            <a:r>
              <a:rPr lang="en-US" dirty="0"/>
              <a:t>This has been implemented as prototype in Matlab</a:t>
            </a:r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FAE7E34D-DD9A-4170-8C04-5A2514DB63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A7C61D7F-79DC-4F6C-A230-1EC0FB9E6E7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B5003A06-5AB8-4DCF-8CCB-6A9B6661B3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DC49CB8C-6F0E-4F56-BA55-E056C1EC6DA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B4910B5-FE5C-485B-AA7C-108F243535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9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545721A-19D7-4293-90EB-DF919982C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058C4CB-9068-43E8-9AD0-4A0B63477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1426B43-7F5F-422F-A92F-5E082112213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E3A35604-D2B6-4171-9144-CB749F88CA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689F7B3-66C2-4A21-8E01-BB054F85624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37785DA3-E658-4ED3-86F4-9A69FF2EE6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882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443ACB76-2CD9-4BDB-B513-A804D0992A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AF4E9B86-E2EF-4C64-B8EE-094F0CC48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480378B6-5D30-4D8F-BE08-000B615F5A0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2" name="Header Placeholder 5">
            <a:extLst>
              <a:ext uri="{FF2B5EF4-FFF2-40B4-BE49-F238E27FC236}">
                <a16:creationId xmlns:a16="http://schemas.microsoft.com/office/drawing/2014/main" id="{CBB8B93E-1046-486A-90AB-367B492977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3" name="Footer Placeholder 9">
            <a:extLst>
              <a:ext uri="{FF2B5EF4-FFF2-40B4-BE49-F238E27FC236}">
                <a16:creationId xmlns:a16="http://schemas.microsoft.com/office/drawing/2014/main" id="{7C3117E4-7515-4BBB-8E87-ADE93C471EA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4" name="Slide Number Placeholder 11">
            <a:extLst>
              <a:ext uri="{FF2B5EF4-FFF2-40B4-BE49-F238E27FC236}">
                <a16:creationId xmlns:a16="http://schemas.microsoft.com/office/drawing/2014/main" id="{9DFE60A5-68AC-4998-896B-0E86A2E9C9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0157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E526982-8134-47E5-A3E4-F8195A5DCB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76C2D1A-8737-4B67-A9BB-6BF10BCA6A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E4F8BA37-0F70-4979-A1D2-C48767EE30A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B5034FA2-B00D-4803-88D3-5448F28AA0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CF919587-CA94-4073-A85B-8FBFD63E8F4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24BB7D13-3EC3-4B20-ACB0-9EB81EF698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855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369196D-954F-4663-8B01-B2DB241E4F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728AB93-D875-494B-B646-0F44A5BBD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8261413E-B530-476C-9309-01CF423D041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8652CE76-BBA3-40C3-A44B-46EF5750E3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26C35461-D227-43EF-AE2A-C30312DD4CA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A5E43828-91BD-4269-9713-221184E65E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0989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reach set using my method (red) in Field of vision (aquamarine)</a:t>
            </a:r>
          </a:p>
          <a:p>
            <a:r>
              <a:rPr lang="en-US" dirty="0"/>
              <a:t>There has been implementation of prototype in Matlab (Deterministic version)</a:t>
            </a:r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F4CD1593-85D1-4557-B0D5-C1ADB23A0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1E27901F-4D72-453C-AD7C-1B9FD05B0A4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9" name="Header Placeholder 5">
            <a:extLst>
              <a:ext uri="{FF2B5EF4-FFF2-40B4-BE49-F238E27FC236}">
                <a16:creationId xmlns:a16="http://schemas.microsoft.com/office/drawing/2014/main" id="{525C1C5C-DCB3-4F37-B292-60693E6B91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C05E920-B006-4996-B284-4EB949F7D09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C4A46A48-A03C-41D3-9255-E128916ADE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9157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2807C17-EA24-4C20-B89E-E271A20553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B697913-80EA-466C-B37B-BC8876651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5BA6F635-8DC2-4DD0-8FA8-0A634375085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3D842D43-AC6D-435E-AA02-FB4BD5BB5F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EA898D93-F6F5-4B1D-8701-410BA97A148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1AD31F26-88D8-4260-A5C2-44416BE9C4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7950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C305976-239A-47D6-B69A-D9BD50055B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1110D4B-79B1-4099-B3A6-9AC1E982CA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2F964CD-7011-4828-ABDE-19E60CF928E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851BD2E2-7336-4065-88A1-157BCA6E57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2EA07696-2D06-469F-9E30-B57939B3129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4FF279A9-36C2-4AAD-B1B3-2EB47BAE8D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444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reach set is main point of our work, it represents where vehicle can get, </a:t>
            </a:r>
          </a:p>
          <a:p>
            <a:endParaRPr lang="en-US" dirty="0"/>
          </a:p>
          <a:p>
            <a:r>
              <a:rPr lang="en-US" dirty="0"/>
              <a:t>we experimented with GRAPH and TRAJECTORY SET </a:t>
            </a:r>
            <a:r>
              <a:rPr lang="en-US" dirty="0" err="1"/>
              <a:t>representaitons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6258556D-E807-4A4B-8387-37DE493CAB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00E123CC-40EB-405C-970F-F7B0D7F6CAC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768AA3BA-9640-49F0-90B1-9E5DEE9D7B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DBA5234C-7D1F-4B86-AE21-FE219FCE989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5DC66BC1-FA99-4431-9CFB-4A1FC08EFE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493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13BCBA85-926B-4102-96DD-FB21106214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02F5110F-0117-482F-83CC-A0BD24E8D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E17622B8-B6AE-4E04-9C17-F864B837287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9" name="Header Placeholder 5">
            <a:extLst>
              <a:ext uri="{FF2B5EF4-FFF2-40B4-BE49-F238E27FC236}">
                <a16:creationId xmlns:a16="http://schemas.microsoft.com/office/drawing/2014/main" id="{41282F0B-3980-4D53-8B37-8BB5B7B27B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D5C95CD-7A5D-4071-8F02-716D2280446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A7F5A749-7976-4E29-967A-A4DA01DAF0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7226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D4CAF4B-1AB2-4AC9-B9E5-1D480221BF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1AA3867-8EB7-44F0-81A4-F637DCFACD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F39097E9-2308-4B67-A4D2-654BF3304EA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1EBF2F0D-EFF1-4506-BC83-616E78FDE6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E7906D52-D7E6-4D63-936E-25874153D27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78F14674-63FE-4FD4-B9B4-D190727B96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881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73A076D-005C-42E4-A198-4DF1D2CDE8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4997EF7-B6B2-4D13-A738-885133DB9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57EB3EA-3356-4188-9EAD-568CB18E372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69D6210E-A06D-4B1A-A663-2ABF3D5982F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ECFA1613-A2DC-4CB4-BEC8-9C0AFF1D40C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84EBDB2E-C400-43A0-B2B4-5E30620B7B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570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B168F78-6822-4C87-A60C-52BF075E5C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8DAEAAE-2FA6-4EE0-BEFD-A0DA55FCAD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33FF554D-3A7F-4D4B-BE66-0594552FE88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CE926CB5-37C6-404F-AFDF-BE2D101F40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C34CDFA8-B057-4AAF-902E-35002354B69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6B1FEBBD-DDC6-4677-A214-7E10B079DA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5027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simple mission with 4 waypoints, implemented as Matlab simulation</a:t>
            </a:r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B3DEB1A2-9FBC-45BD-8DA8-F980F289F9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1AB7BCA8-160B-4502-9413-3A700CEEDCB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8" name="Header Placeholder 5">
            <a:extLst>
              <a:ext uri="{FF2B5EF4-FFF2-40B4-BE49-F238E27FC236}">
                <a16:creationId xmlns:a16="http://schemas.microsoft.com/office/drawing/2014/main" id="{22E5C170-6EFA-485A-9703-4AB58CABE6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7A637F7E-729A-4C86-86EC-A0BB33D211B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0" name="Slide Number Placeholder 11">
            <a:extLst>
              <a:ext uri="{FF2B5EF4-FFF2-40B4-BE49-F238E27FC236}">
                <a16:creationId xmlns:a16="http://schemas.microsoft.com/office/drawing/2014/main" id="{9F8EC5BD-7F82-40E1-85F0-8488A0D999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2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an example of ADS-B</a:t>
            </a:r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3077B9E4-BD7A-4DC9-9243-85E04C6AB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BEE7FA7A-F0BE-4E19-962B-78F2C9728EB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8" name="Header Placeholder 5">
            <a:extLst>
              <a:ext uri="{FF2B5EF4-FFF2-40B4-BE49-F238E27FC236}">
                <a16:creationId xmlns:a16="http://schemas.microsoft.com/office/drawing/2014/main" id="{4F7FDA7D-DE6F-4DD5-A3F1-E9B8388EE8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2E87CF74-A3F1-40D7-9248-840A3C390E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0" name="Slide Number Placeholder 11">
            <a:extLst>
              <a:ext uri="{FF2B5EF4-FFF2-40B4-BE49-F238E27FC236}">
                <a16:creationId xmlns:a16="http://schemas.microsoft.com/office/drawing/2014/main" id="{B0FF4044-21BB-45D9-91CD-0A1DCD3CB3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547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9A82CC7B-7CF5-4882-9580-0D5021E7AD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494CD2FC-BB93-4A91-9850-9B83D986897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9" name="Header Placeholder 5">
            <a:extLst>
              <a:ext uri="{FF2B5EF4-FFF2-40B4-BE49-F238E27FC236}">
                <a16:creationId xmlns:a16="http://schemas.microsoft.com/office/drawing/2014/main" id="{73EAFD83-3A49-438E-93C4-640E565BFE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10D6296-CD47-482B-888B-1EE605D2D19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C4D577BD-E5D6-4750-AC58-B0EBE8664F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971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BDD2B7A-E945-472B-87BF-A7EF34FD4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CBFDD7D-8A68-4C30-AF16-37C74DF81E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5D5CC73-3A7A-4F1F-8199-6AA735B6260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B78631DC-545A-483A-836E-97BAFFC724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4F1B3CA0-33C1-4B3F-8F00-19A649BFB82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1FACC492-D130-48D8-926C-A06F33A294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92667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example of cuboid coatings (dark blue) with virtual convex coating (magenta, cyan, yellow, red)</a:t>
            </a:r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EDB75428-6241-4815-A07F-D75131FC8D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D023E490-AEF4-4BB2-9CA2-8DA7B29FBB5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9" name="Header Placeholder 5">
            <a:extLst>
              <a:ext uri="{FF2B5EF4-FFF2-40B4-BE49-F238E27FC236}">
                <a16:creationId xmlns:a16="http://schemas.microsoft.com/office/drawing/2014/main" id="{22BB774B-91C5-492F-A5CE-DB11A9D6A8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DAD46F0-B427-4E1D-ABA8-FDD6CC33ED6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F365D846-7A2B-4871-9766-81B28B5D49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3075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interesting process of Avoidance Run consist from following steps</a:t>
            </a:r>
          </a:p>
          <a:p>
            <a:endParaRPr lang="en-US" dirty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F4A494DB-2346-43B0-8D54-3BF7EF2A18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DF46C452-8DE1-47F1-8A47-DE6F54188FD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8" name="Header Placeholder 5">
            <a:extLst>
              <a:ext uri="{FF2B5EF4-FFF2-40B4-BE49-F238E27FC236}">
                <a16:creationId xmlns:a16="http://schemas.microsoft.com/office/drawing/2014/main" id="{26017F74-DFD7-4A7E-9433-8C7E29AFB4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612439ED-A217-40EB-89B8-F36B16DE583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0" name="Slide Number Placeholder 11">
            <a:extLst>
              <a:ext uri="{FF2B5EF4-FFF2-40B4-BE49-F238E27FC236}">
                <a16:creationId xmlns:a16="http://schemas.microsoft.com/office/drawing/2014/main" id="{E4E552BC-CA85-4A6D-A48A-835D5712B8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78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FF0FEF7-BA10-4C4A-BE61-131E82685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C4839FE-9D06-4E5E-926A-556812559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D706F71-A85E-410F-A2B9-ACCA21F5A39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F725234B-B295-444A-8ED9-01D22F2AB7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A95B95A-510D-488D-B406-6D72CB5403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8DDDAE31-6CB5-4D54-945C-B756969D20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42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9F74F69-D5BE-46F4-8BFD-0D7BC58F3A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220E6B7-8C31-4221-B728-D6191A00ED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0AD1D7CF-AADC-493B-B972-8F6F75181E6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DE7A0925-AF21-4D61-B445-ADD4BE97D3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3FCFC325-ABB0-4588-BBDB-A42A1FC0F49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4C31D7C7-CBF5-4DBD-9E14-9DEFD968C3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296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ACFA4E0-6F70-47EB-B282-C13E4651E4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13A925C-6489-4663-8741-E6580B706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5AEC91B9-EB86-40BF-B56B-61D7E65B25F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C97C1417-346C-40B9-BA9B-3B02A2FFAB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49B52275-3A0E-43A5-8592-D2D06F2AF2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CBA23FF1-CC3F-4AF8-BC75-76691458EF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2770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CBB7D5-73C1-44FA-85B8-8ECAF8EE41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D575902-029A-46AF-B39C-E8A072849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95FBBFB-D91B-45F2-ABAC-6D94A2DF677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DB7FC26A-06B3-44E5-BE45-7CE8D8402C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03CC53EE-68C1-4C15-8E7B-F6690CF8CD2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AE5AF405-1B3D-4CC5-8CE0-A70C6C6702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22686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23A1819-125B-42BB-A23D-A32C92FA35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FF8C3BB-6594-4D54-B37C-AB135CEBAA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26202543-E1E9-42C5-959B-7A13084E168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BEB50A8B-F01D-417B-8836-C3D6EA41D43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C7CB3BB8-D65D-404A-92E4-96ABC556CF4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0FCB53B3-7CDC-4C52-B957-63CF74C6CE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6798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603DB47-0481-4817-81E2-D534BE0D61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D89B125-533C-4D0B-B75E-93B6D4E8F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8F4BE016-60A4-4D31-A551-9F1E7EF014E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40B7A0BD-A7C1-49BE-A6BE-A3E132F52B1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CE77B986-9304-464F-99A1-F6324BF471D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FCD59AD4-66B7-4DA4-9094-DAD666E40F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60440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0848920-F564-45B2-9AD9-F2978BF964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676E581-4E17-499D-9F19-587788C81E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BF4B5DB9-611D-486E-9836-35BED0538D2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BF574701-91D0-4FD0-833C-CCFE90FA42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64F25E5B-75C0-40B9-A5D2-3FD8642D63A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AC398085-EAF9-48D2-8815-E3EAB5D6BB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77112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515E9E1-CFEA-48CE-9AE6-CB585FE993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4BBF840-8AD8-4563-81BD-6AC79B65D6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F66341B8-880C-44B9-8A59-A705C36E9A1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9D13E536-3D50-4AFA-9806-661DF59E7E0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33656FBA-4B15-44E2-8111-6079157AD22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2075AB53-B650-4F1D-A5B6-A2BD0C520C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338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E1691EC8-8612-4D73-A093-DC9AF49E30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7B7B8CFE-4C80-4CD0-B9BD-D212CDFA9F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C7A03451-53C7-404E-B566-6816CBE3341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7168BC43-8BEE-4E28-87ED-13385B15D4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35B9295B-B22F-4FE1-A461-92788101245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4FF56ADC-CD70-4164-9EA3-68CD765695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3595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414457D6-5F97-49E0-AD3E-65F7770E26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C2555117-239B-40B8-8E4A-87EDCF3985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C11D559D-E019-44F4-83D6-31C40201935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66AAAC7B-0714-41DC-92C5-0DAD7EE772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464E9DC2-0241-4F7C-886D-E3047CB8DFB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8D940D16-86F6-4696-A547-55C220F1C8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45953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0DF552AE-A065-4FD6-B7A1-0167D27968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91721393-19CF-4B29-A73D-447AF5F99D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0241D8FD-1929-47FF-B755-5CC0EBCE216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83A846B8-BF8E-40E6-8E5E-16B0A89D74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2A1C8EF1-42F2-4942-B01E-C0CA3EBEC84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1F9D73B9-B440-470C-8DB4-AC3246401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7696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B5597CD-66DA-4451-AC22-681A2C8C2B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C6AD4FB-A4B7-4F37-B97D-D925BEF541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4DA010EA-BCD5-44F9-AE62-9641337A2DA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8878BBB9-5525-4743-BDB0-318F0E55B6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4DAF1FA7-395C-440A-B19F-AB9350330DE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5F9564AD-B895-4988-A254-1EB6F0303D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1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DE0BE1A8-4B81-46B7-8341-AACDC4BF42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4F3FC424-7938-47A7-A0FB-B69A1EBCF5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C72E5BF8-9DC1-46E4-94DC-D2894FA898E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9" name="Header Placeholder 5">
            <a:extLst>
              <a:ext uri="{FF2B5EF4-FFF2-40B4-BE49-F238E27FC236}">
                <a16:creationId xmlns:a16="http://schemas.microsoft.com/office/drawing/2014/main" id="{16334C6F-D4C6-4B8E-B718-15A54EF71A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9ADFEB8-9816-4CA5-BD26-8B08F17651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CE91782F-077B-49CF-93B9-F38FE38D15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1193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48AE2E09-D0B4-4D73-AD7A-08979D81F3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A12AA5B0-68BD-4496-A89B-74C7B37653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602630DE-B1DD-4CDD-AD88-384B5EB4568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C15C9E01-60BE-46AD-A68C-117EB61EF30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B3308CC6-FA71-4D4D-A74A-144F15963E8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DA20AFCF-BE9E-4D61-998C-B64771696F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38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blue plane is flying in Cyan city, </a:t>
            </a:r>
          </a:p>
          <a:p>
            <a:endParaRPr lang="en-US" dirty="0"/>
          </a:p>
          <a:p>
            <a:r>
              <a:rPr lang="en-US" dirty="0"/>
              <a:t>Trying to reach waypoint marked as green square,</a:t>
            </a:r>
          </a:p>
          <a:p>
            <a:endParaRPr lang="en-US" dirty="0"/>
          </a:p>
          <a:p>
            <a:r>
              <a:rPr lang="en-US" dirty="0"/>
              <a:t>The red line is planned trajectory which is changing every decision frame,</a:t>
            </a:r>
          </a:p>
          <a:p>
            <a:endParaRPr lang="en-US" dirty="0"/>
          </a:p>
          <a:p>
            <a:r>
              <a:rPr lang="en-US" dirty="0"/>
              <a:t>As you can see navigation can solve heavily constrained problem with ease</a:t>
            </a:r>
          </a:p>
        </p:txBody>
      </p:sp>
      <p:sp>
        <p:nvSpPr>
          <p:cNvPr id="18" name="Slide Image Placeholder 17">
            <a:extLst>
              <a:ext uri="{FF2B5EF4-FFF2-40B4-BE49-F238E27FC236}">
                <a16:creationId xmlns:a16="http://schemas.microsoft.com/office/drawing/2014/main" id="{D23F815E-3098-4DF4-8D61-6C6FB46785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A63BF9DD-5724-404A-8FB2-C133F8124B4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20" name="Header Placeholder 5">
            <a:extLst>
              <a:ext uri="{FF2B5EF4-FFF2-40B4-BE49-F238E27FC236}">
                <a16:creationId xmlns:a16="http://schemas.microsoft.com/office/drawing/2014/main" id="{BA71AF19-EB18-4580-8B30-8EB59261FA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21" name="Footer Placeholder 9">
            <a:extLst>
              <a:ext uri="{FF2B5EF4-FFF2-40B4-BE49-F238E27FC236}">
                <a16:creationId xmlns:a16="http://schemas.microsoft.com/office/drawing/2014/main" id="{36D2AAE7-2B03-4115-8F3A-BF13DAD425A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22" name="Slide Number Placeholder 11">
            <a:extLst>
              <a:ext uri="{FF2B5EF4-FFF2-40B4-BE49-F238E27FC236}">
                <a16:creationId xmlns:a16="http://schemas.microsoft.com/office/drawing/2014/main" id="{6E945562-C247-4CA7-80C5-223008C74C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8774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 that was for static obstacles, what about moving ones much bigger than our little plane,</a:t>
            </a:r>
          </a:p>
          <a:p>
            <a:endParaRPr lang="en-US" dirty="0"/>
          </a:p>
          <a:p>
            <a:r>
              <a:rPr lang="en-US" dirty="0"/>
              <a:t>The blue plane is trying to avoid a storm</a:t>
            </a:r>
          </a:p>
          <a:p>
            <a:endParaRPr lang="en-US" dirty="0"/>
          </a:p>
          <a:p>
            <a:r>
              <a:rPr lang="en-US" dirty="0"/>
              <a:t>Framework can also comprehend moving obstacles and constraints</a:t>
            </a:r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1B8AA8D1-D951-49B8-8354-8CA2D88837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98E1F3C1-8198-46F3-BCDA-4F62D0215A9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0" name="Header Placeholder 5">
            <a:extLst>
              <a:ext uri="{FF2B5EF4-FFF2-40B4-BE49-F238E27FC236}">
                <a16:creationId xmlns:a16="http://schemas.microsoft.com/office/drawing/2014/main" id="{19EA0A8E-8EE3-4569-BDBB-0024121490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1" name="Footer Placeholder 9">
            <a:extLst>
              <a:ext uri="{FF2B5EF4-FFF2-40B4-BE49-F238E27FC236}">
                <a16:creationId xmlns:a16="http://schemas.microsoft.com/office/drawing/2014/main" id="{8E494886-D334-4DD0-8F34-6E0D9B05D39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8761110-B1EB-4E22-99A8-24825B7988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5284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talk about Rules of the air</a:t>
            </a:r>
          </a:p>
          <a:p>
            <a:endParaRPr lang="en-US" dirty="0"/>
          </a:p>
          <a:p>
            <a:r>
              <a:rPr lang="en-US" dirty="0"/>
              <a:t>Imagine two UAS equipped with our system listening notifications from our UTM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5F55E921-3550-4AC2-9ED0-E13A081050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97BFA22B-1E45-4D26-872D-0D0135A16D6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DE500BDA-B2AA-42A1-B8BF-A4B2DCF979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8B211183-A9AA-4295-9515-D0C40DB6163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388AB0A5-E8F6-4E82-9069-4442A24A0F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89521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Converging is similar to  T section avoidance </a:t>
            </a:r>
          </a:p>
          <a:p>
            <a:endParaRPr lang="en-US" dirty="0"/>
          </a:p>
          <a:p>
            <a:r>
              <a:rPr lang="en-US" dirty="0"/>
              <a:t>The red plane has right of the way,  </a:t>
            </a:r>
          </a:p>
          <a:p>
            <a:endParaRPr lang="en-US" dirty="0"/>
          </a:p>
          <a:p>
            <a:r>
              <a:rPr lang="en-US" dirty="0"/>
              <a:t>the blue one must avoid</a:t>
            </a:r>
          </a:p>
          <a:p>
            <a:endParaRPr lang="en-US" dirty="0"/>
          </a:p>
          <a:p>
            <a:r>
              <a:rPr lang="en-US" dirty="0"/>
              <a:t>Blue circle is expected collision point</a:t>
            </a:r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D3E93218-DE58-46A1-B016-8584C0F56B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CC3893CA-31CA-42A3-A9BD-B5B6D4F5BB0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1" name="Header Placeholder 5">
            <a:extLst>
              <a:ext uri="{FF2B5EF4-FFF2-40B4-BE49-F238E27FC236}">
                <a16:creationId xmlns:a16="http://schemas.microsoft.com/office/drawing/2014/main" id="{D634A853-F03D-41D5-88AF-5C88001FE2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986EA7C5-939F-4A05-8430-CEB9BA81C9E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2D6C5A15-D469-4D81-B167-998CDD9FF7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592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what is on slide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421F88B5-BDD3-4290-B830-F97330218E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E2348D4E-1CC1-4E7B-B63E-6854EA07B87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5D0B58C5-8709-4FA0-94D5-65B1BA2EDB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D102158F-FE5A-4D8C-B229-DC1429D3A07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D7DEB3EE-0D13-4928-93E4-4F8F263CD7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964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what is on slide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3A672BBA-D26E-48D9-8FC3-2F7A8A9B55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</p:spTree>
    <p:extLst>
      <p:ext uri="{BB962C8B-B14F-4D97-AF65-F5344CB8AC3E}">
        <p14:creationId xmlns:p14="http://schemas.microsoft.com/office/powerpoint/2010/main" val="240234047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example implemented in our framework</a:t>
            </a:r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0CFD4F5B-CAB1-4692-A79E-1FAEEDB779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</p:spTree>
    <p:extLst>
      <p:ext uri="{BB962C8B-B14F-4D97-AF65-F5344CB8AC3E}">
        <p14:creationId xmlns:p14="http://schemas.microsoft.com/office/powerpoint/2010/main" val="121941143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have Head On situation</a:t>
            </a:r>
          </a:p>
          <a:p>
            <a:endParaRPr lang="en-US" dirty="0"/>
          </a:p>
          <a:p>
            <a:r>
              <a:rPr lang="en-US" dirty="0"/>
              <a:t>Its like virtual roundabout, none of the UAS has right of the way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9030D780-8E4F-4EF3-82E8-01799AF3DF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1A525660-53EB-4B51-921C-9EC56252115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476AC306-CDB7-49F3-9592-276FB908F18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7EEB7186-B5D9-4555-BC82-1745380021B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121FF937-F49E-4892-A758-8A45DB9D12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0409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fly nicely around it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67E12BC3-BDAE-4B3B-8ABE-B8279E82DD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020F5318-5729-4D5A-9BF0-462CBFC4AFB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F68615DB-91EB-4EC1-8D02-AEC8E81525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E9CDBB41-26F5-4585-9BD2-158DAB18801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CE58AEBC-81C6-4F26-805E-BA6883DA34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598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5FA43FA4-6CE4-4C3C-BC5B-FBAF427595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6D049185-848E-484A-8520-F1B3188C32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E9A2C9A4-850C-455A-AC15-0C030ED90AD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5" name="Header Placeholder 5">
            <a:extLst>
              <a:ext uri="{FF2B5EF4-FFF2-40B4-BE49-F238E27FC236}">
                <a16:creationId xmlns:a16="http://schemas.microsoft.com/office/drawing/2014/main" id="{DCB096AB-0C05-424F-9FB6-6B503A4791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C7C6549C-4CF3-4141-AC99-5812B42F27B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420AF2AE-8138-45F8-8509-C8668624A5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54664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of implementation in our framework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9E365780-BAAC-450A-9A17-EB1DE2F21A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45D95DC4-CFAB-4876-A609-09B9F6C04BA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8DF1B2C0-73BE-4C74-A634-F7EDDCA1CA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CA430BAC-3D0A-4169-A251-600784CEC25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2B7FC5A8-0681-41A4-BA85-B79612DD02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75445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Overtake maneuver very simple,</a:t>
            </a:r>
          </a:p>
          <a:p>
            <a:endParaRPr lang="en-US" dirty="0"/>
          </a:p>
          <a:p>
            <a:r>
              <a:rPr lang="en-US" dirty="0"/>
              <a:t>There is slower red UAS</a:t>
            </a:r>
          </a:p>
          <a:p>
            <a:endParaRPr lang="en-US" dirty="0"/>
          </a:p>
          <a:p>
            <a:r>
              <a:rPr lang="en-US" dirty="0"/>
              <a:t>The blue is very fast and in hurry, </a:t>
            </a:r>
          </a:p>
          <a:p>
            <a:endParaRPr lang="en-US" dirty="0"/>
          </a:p>
          <a:p>
            <a:r>
              <a:rPr lang="en-US" dirty="0"/>
              <a:t>Solution: UTM will calculate red Divergence and Green Convergence waypoint to </a:t>
            </a:r>
          </a:p>
          <a:p>
            <a:endParaRPr lang="en-US" dirty="0"/>
          </a:p>
          <a:p>
            <a:r>
              <a:rPr lang="en-US" dirty="0"/>
              <a:t>enable safe overtake from right</a:t>
            </a:r>
          </a:p>
          <a:p>
            <a:endParaRPr lang="en-US" dirty="0"/>
          </a:p>
          <a:p>
            <a:r>
              <a:rPr lang="en-US" dirty="0"/>
              <a:t>The red UAS has the right of the way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A2050208-859C-4CD8-958F-D4989919B1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FF68CAF6-22F0-4D6B-B56D-621F5FB43E2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25A5B8BF-7799-4870-868B-4E1FF5E474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A4696FCE-D08C-446C-99C4-2CBDE875BFE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3020ECE4-BBA0-4317-BE4F-06B662919E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65825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87427C7-C107-4BD9-922F-6B45621F60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3B2DFE6-8DA5-401F-98E4-737AE32D03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4E84A675-4D0F-4D9E-932C-DB8787AE610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BA8F90BE-F528-4BA4-B8DC-02E0902FD7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0A6DF9AC-53FB-483F-B354-4D9B7719AF7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2E7D57EE-CE17-41BB-99F8-6C8FC0B1CE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02308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Overtake is over and its possible if and only if there is no officially detected hazard for it.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76310CF6-5C3A-4CDF-85C9-A331246465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698CF5D4-5E4A-4154-8868-CA0D6F0F4E7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F28DBA1E-339B-40E1-8E0B-361495544F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E1372BED-C75A-4537-8A9E-B55F803D90D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46962A60-29A7-47BC-BEA6-B62DEC025B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9349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of overtake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E52503C2-A02D-4FA7-A7CE-C38FB96969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84A7A6B8-E278-456B-9CBE-D00C5087EA2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0A174867-10D9-4609-AD8B-7545EDD0F4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3D0488B9-3290-4662-AF4E-5211FE122EF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A78A41B-6AE1-4542-83C2-9ABEA9F3E5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6460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speed difference changes the shape of overtake trajectory,</a:t>
            </a:r>
          </a:p>
          <a:p>
            <a:endParaRPr lang="en-US" dirty="0"/>
          </a:p>
          <a:p>
            <a:r>
              <a:rPr lang="en-US" dirty="0"/>
              <a:t>The turn angle and shape is getting more sharp</a:t>
            </a:r>
          </a:p>
          <a:p>
            <a:endParaRPr lang="en-US" dirty="0"/>
          </a:p>
          <a:p>
            <a:r>
              <a:rPr lang="en-US" dirty="0"/>
              <a:t>Blue trajectory shows overtake with  2x speed difference</a:t>
            </a:r>
          </a:p>
          <a:p>
            <a:endParaRPr lang="en-US" dirty="0"/>
          </a:p>
          <a:p>
            <a:r>
              <a:rPr lang="en-US" dirty="0"/>
              <a:t>Green trajectory shows  overtake with 3x speed difference</a:t>
            </a:r>
          </a:p>
          <a:p>
            <a:endParaRPr lang="en-US" dirty="0"/>
          </a:p>
          <a:p>
            <a:r>
              <a:rPr lang="en-US" dirty="0"/>
              <a:t>Black trajectory shows overtake with 6x speed difference. </a:t>
            </a:r>
          </a:p>
          <a:p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AC2364B3-4DDC-4307-8B37-7971D707F2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C0786CC7-90F0-46B5-B795-A1E2076AADC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639F1DBE-9DDA-42E1-93F1-DCC28B915B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35D52CB3-64D0-4BED-93A8-BEA9B692896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E3038B11-6AA1-44D8-A2D9-FD7E639727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7624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modes Cooperative and non cooperative, </a:t>
            </a:r>
          </a:p>
          <a:p>
            <a:endParaRPr lang="en-US" dirty="0"/>
          </a:p>
          <a:p>
            <a:r>
              <a:rPr lang="en-US" dirty="0"/>
              <a:t>our solution supports both</a:t>
            </a:r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6429F816-4E5C-486A-AA0C-9EF0561A4D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E40883D7-C62F-485D-B1D3-5527DB0089F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0" name="Header Placeholder 5">
            <a:extLst>
              <a:ext uri="{FF2B5EF4-FFF2-40B4-BE49-F238E27FC236}">
                <a16:creationId xmlns:a16="http://schemas.microsoft.com/office/drawing/2014/main" id="{038829DD-ED8A-42F9-8CD0-FAE6A86DCD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1" name="Footer Placeholder 9">
            <a:extLst>
              <a:ext uri="{FF2B5EF4-FFF2-40B4-BE49-F238E27FC236}">
                <a16:creationId xmlns:a16="http://schemas.microsoft.com/office/drawing/2014/main" id="{0B0B1B3D-F415-4C73-BF87-83F86A0360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EFD57DA-A108-4791-A3BC-57F6890A15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2186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 will start with Cooperative example, </a:t>
            </a:r>
          </a:p>
          <a:p>
            <a:endParaRPr lang="en-US" dirty="0"/>
          </a:p>
          <a:p>
            <a:r>
              <a:rPr lang="en-US" dirty="0"/>
              <a:t>Each UAS is sending the position notification to UAS </a:t>
            </a:r>
            <a:r>
              <a:rPr lang="en-US" dirty="0" err="1"/>
              <a:t>Trafic</a:t>
            </a:r>
            <a:r>
              <a:rPr lang="en-US" dirty="0"/>
              <a:t> Management</a:t>
            </a:r>
          </a:p>
          <a:p>
            <a:endParaRPr lang="en-US" dirty="0"/>
          </a:p>
          <a:p>
            <a:r>
              <a:rPr lang="en-US" dirty="0"/>
              <a:t>UAS </a:t>
            </a:r>
            <a:r>
              <a:rPr lang="en-US" dirty="0" err="1"/>
              <a:t>Trafic</a:t>
            </a:r>
            <a:r>
              <a:rPr lang="en-US" dirty="0"/>
              <a:t> management:</a:t>
            </a:r>
          </a:p>
          <a:p>
            <a:r>
              <a:rPr lang="en-US" dirty="0"/>
              <a:t>Calculates Collision Cases,</a:t>
            </a:r>
          </a:p>
          <a:p>
            <a:r>
              <a:rPr lang="en-US" dirty="0"/>
              <a:t>Creates solution</a:t>
            </a:r>
          </a:p>
          <a:p>
            <a:r>
              <a:rPr lang="en-US" dirty="0"/>
              <a:t>Send Directives and Monitor directives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0288F6E9-C23D-48AE-AD5E-F70C5184CF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91D35352-2EAB-4965-A3CE-749269B0F80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6C70B793-CA16-4739-89FF-2F8FD1E735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02214D1B-635B-4725-A190-73E80BE8E4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33F68F55-9F16-4AB8-9848-06E6FCAE03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73411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how its done</a:t>
            </a:r>
          </a:p>
          <a:p>
            <a:endParaRPr lang="en-US" dirty="0"/>
          </a:p>
          <a:p>
            <a:r>
              <a:rPr lang="en-US" dirty="0"/>
              <a:t>You can see UAS nicely flying around in polite manner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DB9DFE78-0E03-4D8E-94E1-8F0FC7DF71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58790AAA-C2EF-4368-A192-9A106F31B56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6C308EB3-8C40-4231-AC19-9880AB3505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6E349A9A-2134-48FF-92E8-CE3DC16A8C2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BAD8F72-45FD-44FA-B8B7-41192E8E3B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1850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get to non cooperative mode,</a:t>
            </a:r>
          </a:p>
          <a:p>
            <a:endParaRPr lang="en-US" dirty="0"/>
          </a:p>
          <a:p>
            <a:r>
              <a:rPr lang="en-US" dirty="0"/>
              <a:t>Each UAS is detecting own collisions, alerting others trough ADS-B</a:t>
            </a:r>
          </a:p>
          <a:p>
            <a:endParaRPr lang="en-US" dirty="0"/>
          </a:p>
          <a:p>
            <a:r>
              <a:rPr lang="en-US" dirty="0"/>
              <a:t>Each UAS is using our statistical engine to calculate own avoidance trajectory </a:t>
            </a:r>
          </a:p>
          <a:p>
            <a:endParaRPr lang="en-US" dirty="0"/>
          </a:p>
          <a:p>
            <a:r>
              <a:rPr lang="en-US" dirty="0"/>
              <a:t>which gave them best possible odds of survival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4AE8C04C-9362-4FF9-8876-D3C24D8D5C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A2231502-30AF-428D-A77D-71D32474BEA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EE1B65DE-026D-403C-8CEE-9C2A668E328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A328E269-8E69-4170-8AC7-7779701FCF4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EA03BE32-9C4E-4F2F-8276-1ACC872B6E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794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281FFA66-365C-498F-81B4-B3E8B7998A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2EAB3A86-2701-49A2-B499-9812584ACB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EDE780CD-FB92-461E-AA7A-D4231185BC0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9" name="Header Placeholder 5">
            <a:extLst>
              <a:ext uri="{FF2B5EF4-FFF2-40B4-BE49-F238E27FC236}">
                <a16:creationId xmlns:a16="http://schemas.microsoft.com/office/drawing/2014/main" id="{672F2B34-3A46-4E59-92C2-975DFA8A52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2DEA267-F88A-4D41-8300-3AD7B3AF7F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CBA5A861-BEB9-4CB6-9413-546D340A73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23264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simulation,</a:t>
            </a:r>
          </a:p>
          <a:p>
            <a:endParaRPr lang="en-US" dirty="0"/>
          </a:p>
          <a:p>
            <a:r>
              <a:rPr lang="en-US" dirty="0"/>
              <a:t>Our advanced statistical model enables to use </a:t>
            </a:r>
            <a:r>
              <a:rPr lang="en-US" dirty="0" err="1"/>
              <a:t>preffered</a:t>
            </a:r>
            <a:r>
              <a:rPr lang="en-US" dirty="0"/>
              <a:t> separation modes, which makes them go really wild</a:t>
            </a:r>
          </a:p>
          <a:p>
            <a:endParaRPr lang="en-US" dirty="0"/>
          </a:p>
          <a:p>
            <a:r>
              <a:rPr lang="en-US" dirty="0"/>
              <a:t>At the one moment you can see that they nearly collided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CADAAD4F-109E-4A06-892A-8A0F7A1A94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815D201D-BB2C-477F-944E-BA260F58728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88731DFF-7127-44E8-AA76-DB63CD0F83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5A696B80-136C-4F3A-BB7E-E4D1C38412A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D785B356-0CF9-4CF7-9698-41A173F10F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6959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that is not true</a:t>
            </a:r>
          </a:p>
          <a:p>
            <a:endParaRPr lang="en-US" dirty="0"/>
          </a:p>
          <a:p>
            <a:r>
              <a:rPr lang="en-US" dirty="0"/>
              <a:t>The mutual distance represented by blue line</a:t>
            </a:r>
          </a:p>
          <a:p>
            <a:endParaRPr lang="en-US" dirty="0"/>
          </a:p>
          <a:p>
            <a:r>
              <a:rPr lang="en-US" dirty="0"/>
              <a:t>Never went under collision margin represented by red line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67783403-711F-4E47-8052-2D68287B34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5E9CF3C8-98BE-46DC-98CB-A37BDDC77BC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8F31F9AB-FCF3-4509-A95B-06A8F9C11A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BC4606B4-3FA4-4B1C-80DA-60CC32B936A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92E03537-1915-4182-AA19-293C7B41C4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70444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60035C3-3CE4-473F-BCC4-169C35EABE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28AEF52-98A9-4BE7-81F2-AB9A0B7C8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9C0CB40A-BB62-4E32-970A-BC8A12D0428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45179782-E20E-4844-B585-03D99D7708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EAF1C6B0-0243-479F-B011-04AE4ABB124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ACC1B123-A2EC-4341-AF63-5044BCB95E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5259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C879BFD-96B5-49B4-99C4-5947F8D41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8FBF901-2822-43F7-93DF-3EB9711807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20232DE0-0CD0-491D-8998-FC4D53B803F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2ADE4A17-D22B-45A8-99C8-7C7021A3ED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46667BA9-2349-400B-BAB5-DCBBDF7560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4EAAEDCC-ACF0-41DE-97B2-DC8AA71ABA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0686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A10E331-FCAF-4522-B382-F553F0B487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9158885-3CA6-412F-B8CD-24E51F589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4A4652E5-2A9A-4F88-88A5-B15B6007644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F741A2F1-84B6-4604-B9FF-F29E0B5976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3BEB7865-3FE5-455B-ADC3-517E63C6034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72D731F1-1632-4E38-A782-853B76C5BD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7906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5A74E14-3262-4E87-86AF-2FE82EAF51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480FCED-D7E6-4414-9FB6-F3E87F1F7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4AD0A1C6-7124-456B-85FF-4E5ABA37606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29FAA98D-CA24-4E87-9576-D7CD918FD9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64FB14B5-B0F2-462A-A3C1-453CB8D2C20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52A66822-7721-4F21-BF3F-0FF1FB2101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562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138363" y="5808982"/>
            <a:ext cx="0" cy="492125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88" y="6021070"/>
            <a:ext cx="6729406" cy="254000"/>
          </a:xfrm>
          <a:prstGeom prst="rect">
            <a:avLst/>
          </a:prstGeom>
          <a:noFill/>
        </p:spPr>
        <p:txBody>
          <a:bodyPr/>
          <a:lstStyle>
            <a:lvl1pPr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Subtitle if Needed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6226" y="6020120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Date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66701" y="5759772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 baseline="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Presenter Name</a:t>
            </a:r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2147887" y="5610225"/>
            <a:ext cx="6729407" cy="372148"/>
          </a:xfrm>
          <a:prstGeom prst="rect">
            <a:avLst/>
          </a:prstGeom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PRESENTATION TITLE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81FC8E7-8FFC-4449-B984-CE135C7B5D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1801" b="31623"/>
          <a:stretch/>
        </p:blipFill>
        <p:spPr>
          <a:xfrm rot="20219817">
            <a:off x="25496" y="5512297"/>
            <a:ext cx="506638" cy="13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58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53344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96772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29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 flipH="1">
            <a:off x="640080" y="3624058"/>
            <a:ext cx="786384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Content Placeholder 4"/>
          <p:cNvSpPr>
            <a:spLocks noGrp="1"/>
          </p:cNvSpPr>
          <p:nvPr>
            <p:ph sz="quarter" idx="15"/>
          </p:nvPr>
        </p:nvSpPr>
        <p:spPr>
          <a:xfrm>
            <a:off x="532341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4686852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376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357190"/>
            <a:ext cx="7680960" cy="498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C51A5A2-BC59-4A6D-A7BD-C313B1F7F82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and-Promise_editable_HORZ_ol_13x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2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13" Type="http://schemas.openxmlformats.org/officeDocument/2006/relationships/image" Target="../media/image8.png"/><Relationship Id="rId3" Type="http://schemas.openxmlformats.org/officeDocument/2006/relationships/vmlDrawing" Target="../drawings/vmlDrawing1.vml"/><Relationship Id="rId7" Type="http://schemas.openxmlformats.org/officeDocument/2006/relationships/image" Target="../media/image2.png"/><Relationship Id="rId12" Type="http://schemas.openxmlformats.org/officeDocument/2006/relationships/image" Target="../media/image7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11" Type="http://schemas.openxmlformats.org/officeDocument/2006/relationships/image" Target="../media/image6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jpeg"/><Relationship Id="rId4" Type="http://schemas.openxmlformats.org/officeDocument/2006/relationships/tags" Target="../tags/tag2.xml"/><Relationship Id="rId9" Type="http://schemas.openxmlformats.org/officeDocument/2006/relationships/image" Target="../media/image4.jpg"/><Relationship Id="rId14" Type="http://schemas.openxmlformats.org/officeDocument/2006/relationships/image" Target="../media/image9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5.xml"/><Relationship Id="rId9" Type="http://schemas.openxmlformats.org/officeDocument/2006/relationships/tags" Target="../tags/tag3.xml"/><Relationship Id="rId14" Type="http://schemas.openxmlformats.org/officeDocument/2006/relationships/image" Target="../media/image1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27967324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12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4" descr="Corner-01 copy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332923"/>
            <a:ext cx="914400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 descr="Cover - Airplane.jpg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0560"/>
            <a:ext cx="9140824" cy="3125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EDAEA3D-F6E2-4DC1-A083-06B85F2C9889}"/>
              </a:ext>
            </a:extLst>
          </p:cNvPr>
          <p:cNvGrpSpPr/>
          <p:nvPr userDrawn="1"/>
        </p:nvGrpSpPr>
        <p:grpSpPr>
          <a:xfrm>
            <a:off x="41276" y="46618"/>
            <a:ext cx="9081580" cy="1686932"/>
            <a:chOff x="62420" y="3275593"/>
            <a:chExt cx="9081580" cy="168693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E477050-56CB-4C18-875B-A412E882A2CA}"/>
                </a:ext>
              </a:extLst>
            </p:cNvPr>
            <p:cNvGrpSpPr/>
            <p:nvPr userDrawn="1"/>
          </p:nvGrpSpPr>
          <p:grpSpPr>
            <a:xfrm>
              <a:off x="62420" y="3275593"/>
              <a:ext cx="9081580" cy="1686932"/>
              <a:chOff x="130446" y="3092227"/>
              <a:chExt cx="7579248" cy="1377640"/>
            </a:xfrm>
          </p:grpSpPr>
          <p:pic>
            <p:nvPicPr>
              <p:cNvPr id="25" name="Picture 24"/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8969" y="3092227"/>
                <a:ext cx="1990725" cy="1377640"/>
              </a:xfrm>
              <a:prstGeom prst="rect">
                <a:avLst/>
              </a:prstGeom>
            </p:spPr>
          </p:pic>
          <p:pic>
            <p:nvPicPr>
              <p:cNvPr id="17" name="Imagem 48" descr="logo-FCUP.jpg">
                <a:extLst>
                  <a:ext uri="{FF2B5EF4-FFF2-40B4-BE49-F238E27FC236}">
                    <a16:creationId xmlns:a16="http://schemas.microsoft.com/office/drawing/2014/main" id="{4E8874C6-F50D-4167-B1E6-D8BFA21A3984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10" cstate="print"/>
              <a:srcRect l="9607" t="16011" b="20240"/>
              <a:stretch/>
            </p:blipFill>
            <p:spPr>
              <a:xfrm>
                <a:off x="1761780" y="3092227"/>
                <a:ext cx="2090264" cy="872186"/>
              </a:xfrm>
              <a:prstGeom prst="rect">
                <a:avLst/>
              </a:prstGeom>
            </p:spPr>
          </p:pic>
          <p:pic>
            <p:nvPicPr>
              <p:cNvPr id="19" name="Imagem 28" descr="LogoUA3p.JPG">
                <a:extLst>
                  <a:ext uri="{FF2B5EF4-FFF2-40B4-BE49-F238E27FC236}">
                    <a16:creationId xmlns:a16="http://schemas.microsoft.com/office/drawing/2014/main" id="{1594AB8B-B20F-47F4-9A88-971733B6B544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11" cstate="print"/>
              <a:srcRect t="29206" b="17443"/>
              <a:stretch/>
            </p:blipFill>
            <p:spPr>
              <a:xfrm>
                <a:off x="3699917" y="3092227"/>
                <a:ext cx="1872208" cy="552450"/>
              </a:xfrm>
              <a:prstGeom prst="rect">
                <a:avLst/>
              </a:prstGeom>
            </p:spPr>
          </p:pic>
          <p:pic>
            <p:nvPicPr>
              <p:cNvPr id="21" name="Imagem 27" descr="LogoUM.jpg">
                <a:extLst>
                  <a:ext uri="{FF2B5EF4-FFF2-40B4-BE49-F238E27FC236}">
                    <a16:creationId xmlns:a16="http://schemas.microsoft.com/office/drawing/2014/main" id="{D8F83BB8-BAC7-411B-92EE-073FF610737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0446" y="3092227"/>
                <a:ext cx="1512168" cy="1183868"/>
              </a:xfrm>
              <a:prstGeom prst="rect">
                <a:avLst/>
              </a:prstGeom>
            </p:spPr>
          </p:pic>
        </p:grpSp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894" y="4183291"/>
              <a:ext cx="2681049" cy="775026"/>
            </a:xfrm>
            <a:prstGeom prst="rect">
              <a:avLst/>
            </a:prstGeom>
          </p:spPr>
        </p:pic>
      </p:grp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C1EF5092-C9A8-4BD5-9C8C-E5EC802ECD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1101884" y="2819927"/>
            <a:ext cx="482405" cy="176446"/>
          </a:xfrm>
          <a:prstGeom prst="rect">
            <a:avLst/>
          </a:prstGeom>
        </p:spPr>
      </p:pic>
      <p:pic>
        <p:nvPicPr>
          <p:cNvPr id="30" name="Picture 29" descr="A close up of a logo&#10;&#10;Description automatically generated">
            <a:extLst>
              <a:ext uri="{FF2B5EF4-FFF2-40B4-BE49-F238E27FC236}">
                <a16:creationId xmlns:a16="http://schemas.microsoft.com/office/drawing/2014/main" id="{78B38C74-712F-40DD-B8EA-CFBC610AF7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5845335" y="2588137"/>
            <a:ext cx="482405" cy="176446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406E9FF0-D3DB-4E97-81D3-12E3050A2B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867821" y="3184628"/>
            <a:ext cx="482405" cy="176446"/>
          </a:xfrm>
          <a:prstGeom prst="rect">
            <a:avLst/>
          </a:prstGeom>
        </p:spPr>
      </p:pic>
      <p:pic>
        <p:nvPicPr>
          <p:cNvPr id="33" name="Picture 32" descr="A close up of a logo&#10;&#10;Description automatically generated">
            <a:extLst>
              <a:ext uri="{FF2B5EF4-FFF2-40B4-BE49-F238E27FC236}">
                <a16:creationId xmlns:a16="http://schemas.microsoft.com/office/drawing/2014/main" id="{3504A9A4-4EDA-4834-9275-92617491E6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1568609" y="2705627"/>
            <a:ext cx="482405" cy="176446"/>
          </a:xfrm>
          <a:prstGeom prst="rect">
            <a:avLst/>
          </a:prstGeom>
        </p:spPr>
      </p:pic>
      <p:pic>
        <p:nvPicPr>
          <p:cNvPr id="34" name="Picture 33" descr="A close up of a logo&#10;&#10;Description automatically generated">
            <a:extLst>
              <a:ext uri="{FF2B5EF4-FFF2-40B4-BE49-F238E27FC236}">
                <a16:creationId xmlns:a16="http://schemas.microsoft.com/office/drawing/2014/main" id="{F188CD6B-453B-4052-880F-37631AA024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1252772" y="2972944"/>
            <a:ext cx="482405" cy="172122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C60C7CF5-8762-4BA8-B6C7-37B0C5D5E8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1254284" y="2972327"/>
            <a:ext cx="482405" cy="176446"/>
          </a:xfrm>
          <a:prstGeom prst="rect">
            <a:avLst/>
          </a:prstGeom>
        </p:spPr>
      </p:pic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DA30D14A-64D5-4D24-93C6-D4A9F414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1170359" y="3248218"/>
            <a:ext cx="482405" cy="176446"/>
          </a:xfrm>
          <a:prstGeom prst="rect">
            <a:avLst/>
          </a:prstGeom>
        </p:spPr>
      </p:pic>
      <p:pic>
        <p:nvPicPr>
          <p:cNvPr id="37" name="Picture 36" descr="A close up of a logo&#10;&#10;Description automatically generated">
            <a:extLst>
              <a:ext uri="{FF2B5EF4-FFF2-40B4-BE49-F238E27FC236}">
                <a16:creationId xmlns:a16="http://schemas.microsoft.com/office/drawing/2014/main" id="{DC1EE1A1-71E1-4EA4-9FA7-29257DB0E2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6320383" y="2521667"/>
            <a:ext cx="482405" cy="176446"/>
          </a:xfrm>
          <a:prstGeom prst="rect">
            <a:avLst/>
          </a:prstGeom>
        </p:spPr>
      </p:pic>
      <p:pic>
        <p:nvPicPr>
          <p:cNvPr id="38" name="Picture 37" descr="A close up of a logo&#10;&#10;Description automatically generated">
            <a:extLst>
              <a:ext uri="{FF2B5EF4-FFF2-40B4-BE49-F238E27FC236}">
                <a16:creationId xmlns:a16="http://schemas.microsoft.com/office/drawing/2014/main" id="{76FD1CCC-8964-40DB-9057-2624540896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6577022" y="2913704"/>
            <a:ext cx="482405" cy="176446"/>
          </a:xfrm>
          <a:prstGeom prst="rect">
            <a:avLst/>
          </a:prstGeom>
        </p:spPr>
      </p:pic>
      <p:pic>
        <p:nvPicPr>
          <p:cNvPr id="39" name="Picture 38" descr="A close up of a logo&#10;&#10;Description automatically generated">
            <a:extLst>
              <a:ext uri="{FF2B5EF4-FFF2-40B4-BE49-F238E27FC236}">
                <a16:creationId xmlns:a16="http://schemas.microsoft.com/office/drawing/2014/main" id="{D4D60599-D26F-4FBE-AFCE-C3D11B61B3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599033">
            <a:off x="3007057" y="4071532"/>
            <a:ext cx="482405" cy="176446"/>
          </a:xfrm>
          <a:prstGeom prst="rect">
            <a:avLst/>
          </a:prstGeom>
        </p:spPr>
      </p:pic>
      <p:pic>
        <p:nvPicPr>
          <p:cNvPr id="40" name="Picture 39" descr="A close up of a logo&#10;&#10;Description automatically generated">
            <a:extLst>
              <a:ext uri="{FF2B5EF4-FFF2-40B4-BE49-F238E27FC236}">
                <a16:creationId xmlns:a16="http://schemas.microsoft.com/office/drawing/2014/main" id="{ED4CFCB6-B138-41BB-ACDE-70CD344154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6878315" y="2685909"/>
            <a:ext cx="482405" cy="176446"/>
          </a:xfrm>
          <a:prstGeom prst="rect">
            <a:avLst/>
          </a:prstGeom>
        </p:spPr>
      </p:pic>
      <p:pic>
        <p:nvPicPr>
          <p:cNvPr id="41" name="Picture 40" descr="A close up of a logo&#10;&#10;Description automatically generated">
            <a:extLst>
              <a:ext uri="{FF2B5EF4-FFF2-40B4-BE49-F238E27FC236}">
                <a16:creationId xmlns:a16="http://schemas.microsoft.com/office/drawing/2014/main" id="{88BF8D20-515B-4B7B-A025-C0A1FB0443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5800681" y="2300669"/>
            <a:ext cx="482405" cy="176446"/>
          </a:xfrm>
          <a:prstGeom prst="rect">
            <a:avLst/>
          </a:prstGeom>
        </p:spPr>
      </p:pic>
      <p:pic>
        <p:nvPicPr>
          <p:cNvPr id="42" name="Picture 41" descr="A close up of a logo&#10;&#10;Description automatically generated">
            <a:extLst>
              <a:ext uri="{FF2B5EF4-FFF2-40B4-BE49-F238E27FC236}">
                <a16:creationId xmlns:a16="http://schemas.microsoft.com/office/drawing/2014/main" id="{9EF5006E-4A4D-4588-8DF4-DEBB43642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5997735" y="2740537"/>
            <a:ext cx="482405" cy="176446"/>
          </a:xfrm>
          <a:prstGeom prst="rect">
            <a:avLst/>
          </a:prstGeom>
        </p:spPr>
      </p:pic>
      <p:pic>
        <p:nvPicPr>
          <p:cNvPr id="43" name="Picture 42" descr="A close up of a logo&#10;&#10;Description automatically generated">
            <a:extLst>
              <a:ext uri="{FF2B5EF4-FFF2-40B4-BE49-F238E27FC236}">
                <a16:creationId xmlns:a16="http://schemas.microsoft.com/office/drawing/2014/main" id="{D548E673-0447-45D3-97E1-6255E27728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599033">
            <a:off x="3414608" y="3942051"/>
            <a:ext cx="482405" cy="176446"/>
          </a:xfrm>
          <a:prstGeom prst="rect">
            <a:avLst/>
          </a:prstGeom>
        </p:spPr>
      </p:pic>
      <p:pic>
        <p:nvPicPr>
          <p:cNvPr id="44" name="Picture 43" descr="A close up of a logo&#10;&#10;Description automatically generated">
            <a:extLst>
              <a:ext uri="{FF2B5EF4-FFF2-40B4-BE49-F238E27FC236}">
                <a16:creationId xmlns:a16="http://schemas.microsoft.com/office/drawing/2014/main" id="{889D58F8-8209-4DBD-A412-7CDBA6CB9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599033">
            <a:off x="3159457" y="4223932"/>
            <a:ext cx="482405" cy="17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1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98" r:id="rId1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Helvetica 55 Roman"/>
          <a:ea typeface="Helvetica 55 Roman"/>
          <a:cs typeface="Helvetica 55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/>
          <a:ea typeface="Helvetica Neue"/>
          <a:cs typeface="Helvetica Neue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SzPct val="9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Helvetica Neue"/>
          <a:ea typeface="Helvetica Neue"/>
          <a:cs typeface="Helvetica Neue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718301416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9" name="think-cell Slide" r:id="rId10" imgW="270" imgH="270" progId="TCLayout.ActiveDocument.1">
                  <p:embed/>
                </p:oleObj>
              </mc:Choice>
              <mc:Fallback>
                <p:oleObj name="think-cell Slide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864" y="2"/>
            <a:ext cx="1810137" cy="1810137"/>
          </a:xfrm>
          <a:prstGeom prst="rect">
            <a:avLst/>
          </a:prstGeom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530352" y="357190"/>
            <a:ext cx="768096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7588" y="2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8EDED3-7124-4562-BC95-43C8B5E7D0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270048" y="1297125"/>
            <a:ext cx="182881" cy="4762033"/>
            <a:chOff x="-186689" y="1297123"/>
            <a:chExt cx="182881" cy="4762033"/>
          </a:xfrm>
        </p:grpSpPr>
        <p:cxnSp>
          <p:nvCxnSpPr>
            <p:cNvPr id="18" name="Straight Connector 17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 userDrawn="1"/>
        </p:nvGrpSpPr>
        <p:grpSpPr>
          <a:xfrm>
            <a:off x="833437" y="6998401"/>
            <a:ext cx="7406640" cy="182880"/>
            <a:chOff x="833437" y="-184099"/>
            <a:chExt cx="10529888" cy="182880"/>
          </a:xfrm>
        </p:grpSpPr>
        <p:cxnSp>
          <p:nvCxnSpPr>
            <p:cNvPr id="16" name="Straight Connector 15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>
            <a:off x="-309382" y="1297125"/>
            <a:ext cx="182881" cy="4762033"/>
            <a:chOff x="-186689" y="1297123"/>
            <a:chExt cx="182881" cy="4762033"/>
          </a:xfrm>
        </p:grpSpPr>
        <p:cxnSp>
          <p:nvCxnSpPr>
            <p:cNvPr id="26" name="Straight Connector 25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 userDrawn="1"/>
        </p:nvGrpSpPr>
        <p:grpSpPr>
          <a:xfrm>
            <a:off x="833437" y="-313168"/>
            <a:ext cx="7406640" cy="182880"/>
            <a:chOff x="833437" y="-184099"/>
            <a:chExt cx="10529888" cy="18288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931" y="6473970"/>
            <a:ext cx="1230413" cy="342253"/>
          </a:xfrm>
          <a:prstGeom prst="rect">
            <a:avLst/>
          </a:prstGeom>
        </p:spPr>
      </p:pic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-71774" y="6505789"/>
            <a:ext cx="70823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© 2019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bg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5"/>
            <a:ext cx="1251554" cy="328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75" r:id="rId1"/>
    <p:sldLayoutId id="2147493587" r:id="rId2"/>
    <p:sldLayoutId id="2147493588" r:id="rId3"/>
    <p:sldLayoutId id="2147493576" r:id="rId4"/>
    <p:sldLayoutId id="2147493577" r:id="rId5"/>
    <p:sldLayoutId id="2147493594" r:id="rId6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600" b="1" kern="1200" dirty="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hyperlink" Target="https://commons.wikimedia.org/wiki/File:Le_restaurant_V%C3%A9ry_-_ext.pn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73.png"/><Relationship Id="rId4" Type="http://schemas.openxmlformats.org/officeDocument/2006/relationships/image" Target="../media/image72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06.png"/><Relationship Id="rId4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107.png"/><Relationship Id="rId4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109.png"/><Relationship Id="rId4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53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5" Type="http://schemas.openxmlformats.org/officeDocument/2006/relationships/image" Target="../media/image110.png"/><Relationship Id="rId4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5" Type="http://schemas.openxmlformats.org/officeDocument/2006/relationships/image" Target="../media/image111.png"/><Relationship Id="rId4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5" Type="http://schemas.openxmlformats.org/officeDocument/2006/relationships/image" Target="../media/image113.png"/><Relationship Id="rId4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5" Type="http://schemas.openxmlformats.org/officeDocument/2006/relationships/image" Target="../media/image114.png"/><Relationship Id="rId4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jpeg"/><Relationship Id="rId5" Type="http://schemas.openxmlformats.org/officeDocument/2006/relationships/image" Target="../media/image120.png"/><Relationship Id="rId4" Type="http://schemas.openxmlformats.org/officeDocument/2006/relationships/image" Target="../media/image1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47888" y="6021070"/>
            <a:ext cx="6729406" cy="254000"/>
          </a:xfrm>
        </p:spPr>
        <p:txBody>
          <a:bodyPr/>
          <a:lstStyle/>
          <a:p>
            <a:r>
              <a:rPr lang="en-US" dirty="0"/>
              <a:t>Defense Presentation of Doctoral Thesis in Applied Mathematics 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6226" y="6020120"/>
            <a:ext cx="1862138" cy="249237"/>
          </a:xfrm>
        </p:spPr>
        <p:txBody>
          <a:bodyPr/>
          <a:lstStyle/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66701" y="5759772"/>
            <a:ext cx="1862138" cy="249237"/>
          </a:xfrm>
        </p:spPr>
        <p:txBody>
          <a:bodyPr/>
          <a:lstStyle/>
          <a:p>
            <a:r>
              <a:rPr lang="en-US" dirty="0"/>
              <a:t>Alojz Gomola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147887" y="5610225"/>
            <a:ext cx="6729407" cy="372148"/>
          </a:xfrm>
        </p:spPr>
        <p:txBody>
          <a:bodyPr/>
          <a:lstStyle/>
          <a:p>
            <a:r>
              <a:rPr lang="en-US" dirty="0"/>
              <a:t>Obstacle avoidance based on Reach Sets</a:t>
            </a:r>
          </a:p>
        </p:txBody>
      </p:sp>
    </p:spTree>
    <p:extLst>
      <p:ext uri="{BB962C8B-B14F-4D97-AF65-F5344CB8AC3E}">
        <p14:creationId xmlns:p14="http://schemas.microsoft.com/office/powerpoint/2010/main" val="61391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81497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Problems in Detect &amp; Avoid</a:t>
            </a:r>
            <a:r>
              <a:rPr lang="en-US" sz="3600" dirty="0"/>
              <a:t>:</a:t>
            </a: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Explained as a story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Incremental problem definition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9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15362" name="Picture 2" descr="File:Le restaurant VÃ©ry - ex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51" y="70037"/>
            <a:ext cx="3584448" cy="533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1351" y="6011971"/>
            <a:ext cx="44230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[1]</a:t>
            </a:r>
            <a:r>
              <a:rPr lang="en-US" sz="500" dirty="0">
                <a:hlinkClick r:id="rId4"/>
              </a:rPr>
              <a:t>https://commons.wikimedia.org/wiki/File:Le_restaurant_V%C3%A9ry_-_ext.png</a:t>
            </a:r>
            <a:endParaRPr lang="en-US" sz="500" dirty="0"/>
          </a:p>
          <a:p>
            <a:r>
              <a:rPr lang="en-US" sz="500" dirty="0"/>
              <a:t>[2]https://commons.wikimedia.org/wiki/File:A_gentleman,_walking_towards_the_left_and_drawing_his_sword_from_the_sheath,_wearing_a_plumed_hat_and_boots_with_spurs_MET_DP829192.jpg</a:t>
            </a:r>
          </a:p>
        </p:txBody>
      </p:sp>
      <p:pic>
        <p:nvPicPr>
          <p:cNvPr id="15364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919" y="70037"/>
            <a:ext cx="2696997" cy="407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597445" y="4329787"/>
            <a:ext cx="546816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How this gentleman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gets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into the Fine Restaurant</a:t>
            </a:r>
            <a:endParaRPr lang="en-US" sz="3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90131" y="815407"/>
            <a:ext cx="81945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</p:txBody>
      </p:sp>
    </p:spTree>
    <p:extLst>
      <p:ext uri="{BB962C8B-B14F-4D97-AF65-F5344CB8AC3E}">
        <p14:creationId xmlns:p14="http://schemas.microsoft.com/office/powerpoint/2010/main" val="131687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to the fine restaurant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1210757"/>
            <a:ext cx="8341086" cy="515011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7225910" y="1235551"/>
            <a:ext cx="914400" cy="408623"/>
          </a:xfrm>
          <a:prstGeom prst="wedgeRoundRectCallout">
            <a:avLst>
              <a:gd name="adj1" fmla="val 76350"/>
              <a:gd name="adj2" fmla="val -138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Home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842477" y="4930467"/>
            <a:ext cx="1467805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Restaurant</a:t>
            </a:r>
          </a:p>
        </p:txBody>
      </p:sp>
      <p:sp>
        <p:nvSpPr>
          <p:cNvPr id="3" name="Scroll: Horizontal 2"/>
          <p:cNvSpPr/>
          <p:nvPr/>
        </p:nvSpPr>
        <p:spPr>
          <a:xfrm>
            <a:off x="530352" y="1235551"/>
            <a:ext cx="2121408" cy="858857"/>
          </a:xfrm>
          <a:prstGeom prst="horizontalScroll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sk-SK" dirty="0" err="1">
                <a:solidFill>
                  <a:schemeClr val="bg1"/>
                </a:solidFill>
              </a:rPr>
              <a:t>Östlichesburg</a:t>
            </a:r>
            <a:endParaRPr lang="sk-SK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~ </a:t>
            </a:r>
            <a:r>
              <a:rPr lang="sk-SK" dirty="0">
                <a:solidFill>
                  <a:schemeClr val="bg1"/>
                </a:solidFill>
              </a:rPr>
              <a:t>1269</a:t>
            </a:r>
            <a:r>
              <a:rPr lang="en-US" dirty="0">
                <a:solidFill>
                  <a:schemeClr val="bg1"/>
                </a:solidFill>
              </a:rPr>
              <a:t> AD</a:t>
            </a:r>
          </a:p>
        </p:txBody>
      </p:sp>
    </p:spTree>
    <p:extLst>
      <p:ext uri="{BB962C8B-B14F-4D97-AF65-F5344CB8AC3E}">
        <p14:creationId xmlns:p14="http://schemas.microsoft.com/office/powerpoint/2010/main" val="85383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problem, I know a map of my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6792" y="856418"/>
            <a:ext cx="478218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[P1] Path planning problem: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Get MAP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PLAN then EXECUTE the PATH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3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2833352" y="3012528"/>
            <a:ext cx="2207818" cy="715089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Path to  restaurant</a:t>
            </a:r>
          </a:p>
        </p:txBody>
      </p:sp>
    </p:spTree>
    <p:extLst>
      <p:ext uri="{BB962C8B-B14F-4D97-AF65-F5344CB8AC3E}">
        <p14:creationId xmlns:p14="http://schemas.microsoft.com/office/powerpoint/2010/main" val="38341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Forget your map, know the restaurant location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3807068" y="2012322"/>
            <a:ext cx="1805601" cy="408623"/>
          </a:xfrm>
          <a:prstGeom prst="wedgeRoundRectCallout">
            <a:avLst>
              <a:gd name="adj1" fmla="val 70218"/>
              <a:gd name="adj2" fmla="val 20266"/>
              <a:gd name="adj3" fmla="val 16667"/>
            </a:avLst>
          </a:prstGeom>
          <a:solidFill>
            <a:schemeClr val="bg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Field of Vision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152292" y="938456"/>
            <a:ext cx="1623856" cy="408623"/>
          </a:xfrm>
          <a:prstGeom prst="wedgeRoundRectCallout">
            <a:avLst>
              <a:gd name="adj1" fmla="val 134852"/>
              <a:gd name="adj2" fmla="val -7470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My Position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30352" y="888612"/>
            <a:ext cx="4012834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[P2] Evolving world: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Obtaining knowledge over time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Continous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427015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get to the first intersection, now what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5009882" y="1856022"/>
            <a:ext cx="914400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009882" y="1356220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954334" y="947597"/>
            <a:ext cx="914400" cy="408623"/>
          </a:xfrm>
          <a:prstGeom prst="wedgeRoundRectCallout">
            <a:avLst>
              <a:gd name="adj1" fmla="val 66491"/>
              <a:gd name="adj2" fmla="val 213785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3420250" y="2457744"/>
            <a:ext cx="2207818" cy="408623"/>
          </a:xfrm>
          <a:prstGeom prst="wedgeRoundRectCallout">
            <a:avLst>
              <a:gd name="adj1" fmla="val 85350"/>
              <a:gd name="adj2" fmla="val -7302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6429770" y="3116268"/>
            <a:ext cx="2207818" cy="408623"/>
          </a:xfrm>
          <a:prstGeom prst="wedgeRoundRectCallout">
            <a:avLst>
              <a:gd name="adj1" fmla="val -21983"/>
              <a:gd name="adj2" fmla="val -85633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86265"/>
            <a:ext cx="2160094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Point: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Speech Bubble: Rectangle with Corners Rounded 12"/>
          <p:cNvSpPr/>
          <p:nvPr/>
        </p:nvSpPr>
        <p:spPr>
          <a:xfrm>
            <a:off x="5862349" y="5086629"/>
            <a:ext cx="2775239" cy="1021556"/>
          </a:xfrm>
          <a:prstGeom prst="wedgeRoundRectCallout">
            <a:avLst>
              <a:gd name="adj1" fmla="val -88650"/>
              <a:gd name="adj2" fmla="val -27641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Apply COST Function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</a:t>
            </a:r>
          </a:p>
        </p:txBody>
      </p:sp>
    </p:spTree>
    <p:extLst>
      <p:ext uri="{BB962C8B-B14F-4D97-AF65-F5344CB8AC3E}">
        <p14:creationId xmlns:p14="http://schemas.microsoft.com/office/powerpoint/2010/main" val="227754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around, get know to your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31022" y="1540156"/>
            <a:ext cx="3455377" cy="408623"/>
          </a:xfrm>
          <a:prstGeom prst="wedgeRoundRectCallout">
            <a:avLst>
              <a:gd name="adj1" fmla="val 64639"/>
              <a:gd name="adj2" fmla="val 174852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This PATH can get me Closer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340854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 a little more, get closer to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292440" y="3973747"/>
            <a:ext cx="914400" cy="408623"/>
          </a:xfrm>
          <a:prstGeom prst="wedgeRoundRectCallout">
            <a:avLst>
              <a:gd name="adj1" fmla="val 122829"/>
              <a:gd name="adj2" fmla="val -22598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292440" y="3292631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2863232" y="2640472"/>
            <a:ext cx="914400" cy="408623"/>
          </a:xfrm>
          <a:prstGeom prst="wedgeRoundRectCallout">
            <a:avLst>
              <a:gd name="adj1" fmla="val 34097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5628068" y="3709946"/>
            <a:ext cx="2207818" cy="408623"/>
          </a:xfrm>
          <a:prstGeom prst="wedgeRoundRectCallout">
            <a:avLst>
              <a:gd name="adj1" fmla="val -130482"/>
              <a:gd name="adj2" fmla="val -1629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5628068" y="3101666"/>
            <a:ext cx="2207818" cy="408623"/>
          </a:xfrm>
          <a:prstGeom prst="wedgeRoundRectCallout">
            <a:avLst>
              <a:gd name="adj1" fmla="val -63400"/>
              <a:gd name="adj2" fmla="val -11360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56420"/>
            <a:ext cx="2124925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Rinse and repeat </a:t>
            </a:r>
          </a:p>
        </p:txBody>
      </p:sp>
    </p:spTree>
    <p:extLst>
      <p:ext uri="{BB962C8B-B14F-4D97-AF65-F5344CB8AC3E}">
        <p14:creationId xmlns:p14="http://schemas.microsoft.com/office/powerpoint/2010/main" val="269425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Gentleman can see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47874" y="5336740"/>
            <a:ext cx="2133037" cy="715089"/>
          </a:xfrm>
          <a:prstGeom prst="wedgeRoundRectCallout">
            <a:avLst>
              <a:gd name="adj1" fmla="val 58592"/>
              <a:gd name="adj2" fmla="val -47543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can see the way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 the Restaurant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5132429"/>
            <a:ext cx="2207818" cy="408623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56418"/>
            <a:ext cx="3927348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GET to the Restaurant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317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Enjoy a Pint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856420"/>
            <a:ext cx="5020442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[P2] Evolving world: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SEMI-Optimal navigation to GOAL</a:t>
            </a: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Less optimal than [1]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4825963"/>
            <a:ext cx="2207818" cy="1021556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Your destination is at the right side of the road</a:t>
            </a:r>
          </a:p>
        </p:txBody>
      </p:sp>
    </p:spTree>
    <p:extLst>
      <p:ext uri="{BB962C8B-B14F-4D97-AF65-F5344CB8AC3E}">
        <p14:creationId xmlns:p14="http://schemas.microsoft.com/office/powerpoint/2010/main" val="72013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1B869-4164-418E-9AB2-4165CC61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A4678-F690-496A-AFF8-1D017F62DF7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Sense &amp; Avoid introduction:</a:t>
            </a:r>
          </a:p>
          <a:p>
            <a:r>
              <a:rPr lang="en-US" dirty="0"/>
              <a:t>Context of SAA</a:t>
            </a:r>
          </a:p>
          <a:p>
            <a:r>
              <a:rPr lang="en-US" dirty="0"/>
              <a:t>Actors</a:t>
            </a:r>
          </a:p>
          <a:p>
            <a:r>
              <a:rPr lang="en-US" dirty="0"/>
              <a:t>Reactive Obstacle Avoidance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u="sng" dirty="0"/>
              <a:t>Problems in Detect &amp; Avoid:</a:t>
            </a:r>
          </a:p>
          <a:p>
            <a:r>
              <a:rPr lang="en-US" dirty="0"/>
              <a:t>Explained as a story</a:t>
            </a:r>
          </a:p>
          <a:p>
            <a:r>
              <a:rPr lang="en-US" dirty="0"/>
              <a:t>Incremental problem definition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u="sng" dirty="0"/>
              <a:t>Related work:</a:t>
            </a:r>
          </a:p>
          <a:p>
            <a:r>
              <a:rPr lang="en-US" dirty="0"/>
              <a:t>Movement Automaton</a:t>
            </a:r>
          </a:p>
          <a:p>
            <a:r>
              <a:rPr lang="en-US" dirty="0"/>
              <a:t>Surveillance</a:t>
            </a:r>
          </a:p>
          <a:p>
            <a:r>
              <a:rPr lang="en-US" dirty="0"/>
              <a:t>Navigation</a:t>
            </a:r>
          </a:p>
          <a:p>
            <a:r>
              <a:rPr lang="en-US" dirty="0"/>
              <a:t>Reach set estimation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9F17B-BF94-488D-9241-F40A73EA9F9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185C7F-A17A-44A0-9701-883B3D50FA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/>
              <a:t>Proposed framework:</a:t>
            </a:r>
          </a:p>
          <a:p>
            <a:r>
              <a:rPr lang="en-US"/>
              <a:t>Overview</a:t>
            </a:r>
          </a:p>
          <a:p>
            <a:r>
              <a:rPr lang="en-US"/>
              <a:t>Avoidance Run </a:t>
            </a:r>
          </a:p>
          <a:p>
            <a:r>
              <a:rPr lang="en-US"/>
              <a:t>UTM Implementation</a:t>
            </a:r>
          </a:p>
          <a:p>
            <a:r>
              <a:rPr lang="en-US"/>
              <a:t>Rule Engine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i="1" u="sng"/>
              <a:t>Simulations:</a:t>
            </a:r>
          </a:p>
          <a:p>
            <a:r>
              <a:rPr lang="en-US"/>
              <a:t>Test Plan</a:t>
            </a:r>
          </a:p>
          <a:p>
            <a:r>
              <a:rPr lang="en-US"/>
              <a:t>Obstacle avoidance</a:t>
            </a:r>
          </a:p>
          <a:p>
            <a:r>
              <a:rPr lang="en-US"/>
              <a:t>Weather avoidance</a:t>
            </a:r>
          </a:p>
          <a:p>
            <a:r>
              <a:rPr lang="en-US"/>
              <a:t>Rules of the Air</a:t>
            </a:r>
          </a:p>
          <a:p>
            <a:r>
              <a:rPr lang="en-US"/>
              <a:t>Cooperative vs. Noncooperative</a:t>
            </a:r>
          </a:p>
          <a:p>
            <a:endParaRPr lang="en-US"/>
          </a:p>
          <a:p>
            <a:pPr marL="0" indent="0">
              <a:buNone/>
            </a:pPr>
            <a:r>
              <a:rPr lang="en-US" i="1" u="sng"/>
              <a:t>Conclusion</a:t>
            </a:r>
            <a:endParaRPr lang="en-US" i="1" u="sng" dirty="0"/>
          </a:p>
        </p:txBody>
      </p:sp>
    </p:spTree>
    <p:extLst>
      <p:ext uri="{BB962C8B-B14F-4D97-AF65-F5344CB8AC3E}">
        <p14:creationId xmlns:p14="http://schemas.microsoft.com/office/powerpoint/2010/main" val="215287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NOT alone on the streets !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4827588" y="1112623"/>
            <a:ext cx="3810000" cy="2286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11" name="Rectangle: Rounded Corners 10"/>
          <p:cNvSpPr/>
          <p:nvPr/>
        </p:nvSpPr>
        <p:spPr>
          <a:xfrm>
            <a:off x="530352" y="1108727"/>
            <a:ext cx="3912859" cy="2247424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Adversarial: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need to avoid: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Carriages and Other people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hurt others !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4827589" y="3654826"/>
            <a:ext cx="3912859" cy="2553891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Adversarial: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Reactive obstacle avoidance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Ingredients: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Position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Velocity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Own position and velocity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52" y="3654828"/>
            <a:ext cx="3912859" cy="2781798"/>
          </a:xfrm>
          <a:prstGeom prst="rect">
            <a:avLst/>
          </a:prstGeom>
        </p:spPr>
      </p:pic>
      <p:pic>
        <p:nvPicPr>
          <p:cNvPr id="20482" name="Picture 2" descr="VÃ½sledok vyhÄ¾adÃ¡vania obrÃ¡zkov pre dopyt street crowd old time london drawi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43680" r="42116"/>
          <a:stretch/>
        </p:blipFill>
        <p:spPr bwMode="auto">
          <a:xfrm>
            <a:off x="4827589" y="959754"/>
            <a:ext cx="3810000" cy="243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79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source of information – Data Fusion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AutoShape 2" descr="Výsledok vyhľadávania obrázkov pre dopyt man with map"/>
          <p:cNvSpPr>
            <a:spLocks noChangeAspect="1" noChangeArrowheads="1"/>
          </p:cNvSpPr>
          <p:nvPr/>
        </p:nvSpPr>
        <p:spPr bwMode="auto">
          <a:xfrm>
            <a:off x="9495606" y="427407"/>
            <a:ext cx="116768" cy="11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1019114"/>
            <a:ext cx="4415134" cy="2860358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much Information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many Whispers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Need Validation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Much Verification …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076007" y="3757677"/>
            <a:ext cx="3561582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 under uncertainty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Determine what is truth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Consider all information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Rank your sources worth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6023" r="34504" b="50150"/>
          <a:stretch/>
        </p:blipFill>
        <p:spPr>
          <a:xfrm>
            <a:off x="1275939" y="3910910"/>
            <a:ext cx="2733353" cy="22971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07" y="1193482"/>
            <a:ext cx="3503053" cy="251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5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Vigilantes &amp; Grannies – Static restriction 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973303"/>
            <a:ext cx="3721406" cy="1940957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Vigilantes will kill you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Grannies will tell your grandmother ….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4531587" y="3729110"/>
            <a:ext cx="4047473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break it, but you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will pay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TERRIBLE PRICE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Try to avoid all restricted areas</a:t>
            </a:r>
          </a:p>
        </p:txBody>
      </p:sp>
      <p:pic>
        <p:nvPicPr>
          <p:cNvPr id="17414" name="Picture 6" descr="VÃ½sledok vyhÄ¾adÃ¡vania obrÃ¡zkov pre dopyt old ladies draw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80" y="3138854"/>
            <a:ext cx="3450087" cy="320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VÃ½sledok vyhÄ¾adÃ¡vania obrÃ¡zkov pre dopyt knights draw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241" y="973301"/>
            <a:ext cx="3733905" cy="231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7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to avoid static restrictions areas !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434820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85730"/>
            <a:ext cx="2634880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Avoid them all !</a:t>
            </a:r>
          </a:p>
        </p:txBody>
      </p:sp>
    </p:spTree>
    <p:extLst>
      <p:ext uri="{BB962C8B-B14F-4D97-AF65-F5344CB8AC3E}">
        <p14:creationId xmlns:p14="http://schemas.microsoft.com/office/powerpoint/2010/main" val="118552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weather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19458" name="Picture 2" descr="https://i.pinimg.com/originals/6a/09/71/6a0971ba5097dd9af83d03f497032bd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92" y="3026147"/>
            <a:ext cx="4018208" cy="301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Výsledok vyhľadávania obrázkov pre dopyt frozen tre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04" y="1190882"/>
            <a:ext cx="3897555" cy="268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/>
          <p:cNvSpPr/>
          <p:nvPr/>
        </p:nvSpPr>
        <p:spPr>
          <a:xfrm>
            <a:off x="530352" y="1223127"/>
            <a:ext cx="4025348" cy="1634490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winter very harsh,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On the other hand,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summer  even </a:t>
            </a:r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Harsher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4681504" y="4152804"/>
            <a:ext cx="4230676" cy="1940957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 Weather Avoid NOW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Maybe you will need to break some restrictions</a:t>
            </a:r>
          </a:p>
        </p:txBody>
      </p:sp>
    </p:spTree>
    <p:extLst>
      <p:ext uri="{BB962C8B-B14F-4D97-AF65-F5344CB8AC3E}">
        <p14:creationId xmlns:p14="http://schemas.microsoft.com/office/powerpoint/2010/main" val="220178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Rather get caught, than catching cold …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5407309" y="3068806"/>
            <a:ext cx="3230279" cy="3200043"/>
          </a:xfrm>
          <a:prstGeom prst="roundRect">
            <a:avLst>
              <a:gd name="adj" fmla="val 4763"/>
            </a:avLst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Heatwave</a:t>
            </a:r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2262551"/>
            <a:ext cx="3230279" cy="4047113"/>
          </a:xfrm>
          <a:prstGeom prst="roundRect">
            <a:avLst>
              <a:gd name="adj" fmla="val 4763"/>
            </a:avLst>
          </a:prstGeom>
          <a:solidFill>
            <a:schemeClr val="accent3">
              <a:lumMod val="5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Snowstorm</a:t>
            </a: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837904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530352" y="839106"/>
            <a:ext cx="638560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will avoid Snowstorm, 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But you will answer to Grandmother call …</a:t>
            </a:r>
          </a:p>
        </p:txBody>
      </p:sp>
      <p:pic>
        <p:nvPicPr>
          <p:cNvPr id="13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2" t="8636" r="29501" b="74755"/>
          <a:stretch/>
        </p:blipFill>
        <p:spPr bwMode="auto">
          <a:xfrm>
            <a:off x="708571" y="3068806"/>
            <a:ext cx="973517" cy="67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11"/>
          <p:cNvSpPr/>
          <p:nvPr/>
        </p:nvSpPr>
        <p:spPr>
          <a:xfrm>
            <a:off x="1797089" y="2812841"/>
            <a:ext cx="2207818" cy="715089"/>
          </a:xfrm>
          <a:prstGeom prst="wedgeRoundRectCallout">
            <a:avLst>
              <a:gd name="adj1" fmla="val -65733"/>
              <a:gd name="adj2" fmla="val 3683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will explain somehow…</a:t>
            </a:r>
          </a:p>
        </p:txBody>
      </p:sp>
    </p:spTree>
    <p:extLst>
      <p:ext uri="{BB962C8B-B14F-4D97-AF65-F5344CB8AC3E}">
        <p14:creationId xmlns:p14="http://schemas.microsoft.com/office/powerpoint/2010/main" val="158126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Stick to the rules 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1376361"/>
            <a:ext cx="3202388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[P5] Rules: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Obey rules while walking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2872979"/>
            <a:ext cx="3202388" cy="31668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[P5] Rules: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Stick to Written and unwritten rules …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Necessity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for integration into traffic,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society,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air space</a:t>
            </a:r>
          </a:p>
        </p:txBody>
      </p:sp>
      <p:pic>
        <p:nvPicPr>
          <p:cNvPr id="16386" name="Picture 2" descr="VÃ½sledok vyhÄ¾adÃ¡vania obrÃ¡zkov pre dopyt musketeer duel draw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4"/>
          <a:stretch/>
        </p:blipFill>
        <p:spPr bwMode="auto">
          <a:xfrm>
            <a:off x="4009291" y="856420"/>
            <a:ext cx="4747847" cy="543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5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problem specification                         1/2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UAS is operating in space </a:t>
            </a:r>
            <a:r>
              <a:rPr lang="en-US" i="1" u="sng" dirty="0"/>
              <a:t>classified into four distinctive subsets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space classification is coming from </a:t>
            </a:r>
            <a:r>
              <a:rPr lang="en-US" i="1" u="sng" dirty="0"/>
              <a:t>data fusion procedure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7E2D92-9DEC-404B-A8C4-F1E79F09094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2476" y="1741980"/>
            <a:ext cx="8899047" cy="5561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7B3929-7EB3-4FD7-9F53-126780D72CA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76890" y="2701137"/>
            <a:ext cx="8313904" cy="333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2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problem </a:t>
            </a:r>
            <a:r>
              <a:rPr lang="en-US"/>
              <a:t>specification                         2/2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UAS will fly a </a:t>
            </a:r>
            <a:r>
              <a:rPr lang="en-US" b="1" i="1" u="sng" dirty="0"/>
              <a:t>Mission</a:t>
            </a:r>
            <a:r>
              <a:rPr lang="en-US" dirty="0"/>
              <a:t> given as ordered set of waypoints: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goal is to have </a:t>
            </a:r>
            <a:r>
              <a:rPr lang="en-US" b="1" i="1" u="sng" dirty="0"/>
              <a:t>path</a:t>
            </a:r>
            <a:r>
              <a:rPr lang="en-US" dirty="0"/>
              <a:t> satisfying: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Under the </a:t>
            </a:r>
            <a:r>
              <a:rPr lang="en-US" b="1" i="1" u="sng" dirty="0"/>
              <a:t>assumptions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Filtered sensor reading are available.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There are no moving obstacles (intruders)  				[Relaxed P3]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movement takes place in unrestricted airspace		[Relaxed P5]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mission consist of a set of reachable waypoints		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UAS is moving with constant velocity					[Relaxed P5]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693D87-6F07-4264-B3A7-C63AFC0B535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58367" y="1633860"/>
            <a:ext cx="8394666" cy="10361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462551-B07F-4EF8-8589-29DC77AE479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7238" y="3210171"/>
            <a:ext cx="8449523" cy="63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5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[P1] Basic Avoidance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∀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Clasificaiton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function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Known world</a:t>
                </a:r>
                <a:r>
                  <a:rPr lang="en-US" dirty="0"/>
                  <a:t> - consisting from Free, Occupied, Unknown sets.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Mission</a:t>
                </a:r>
                <a:r>
                  <a:rPr lang="en-US" dirty="0"/>
                  <a:t> - Assumptions 1-5 are valid.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Sensors</a:t>
                </a:r>
                <a:r>
                  <a:rPr lang="en-US" dirty="0"/>
                  <a:t> - LiDAR sensor is introduced as source of information.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 fusion </a:t>
                </a:r>
                <a:r>
                  <a:rPr lang="en-US" dirty="0"/>
                  <a:t>- classification function implementation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Flight constraints</a:t>
                </a:r>
                <a:r>
                  <a:rPr lang="en-US" i="1" dirty="0"/>
                  <a:t> </a:t>
                </a:r>
                <a:r>
                  <a:rPr lang="en-US" dirty="0"/>
                  <a:t>- UAS dynamic only.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i="1" u="sng" dirty="0"/>
                  <a:t>Problems addressed:</a:t>
                </a:r>
              </a:p>
              <a:p>
                <a:r>
                  <a:rPr lang="en-US" dirty="0"/>
                  <a:t>Navigation Loop Implementation (sec. 6.6.2).</a:t>
                </a:r>
              </a:p>
              <a:p>
                <a:r>
                  <a:rPr lang="en-US" dirty="0"/>
                  <a:t>Avoidance Loop Implementation (sec. 6.6.1).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606" b="-1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54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00406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Sense &amp; Avoid Introduction:</a:t>
            </a:r>
            <a:br>
              <a:rPr lang="en-US" dirty="0">
                <a:latin typeface="Arial monospaced for SAP" panose="020B0609020202030204" pitchFamily="49" charset="0"/>
              </a:rPr>
            </a:br>
            <a:br>
              <a:rPr lang="en-US" dirty="0"/>
            </a:br>
            <a:r>
              <a:rPr lang="en-US" dirty="0"/>
              <a:t>Airspace classification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UAS Traffic Management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Terminology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Reactive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1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[P2] Intruders 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Sensors</a:t>
                </a:r>
                <a:r>
                  <a:rPr lang="en-US" dirty="0"/>
                  <a:t> - ADS-B added enabling intruder detection.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 fusion</a:t>
                </a:r>
                <a:r>
                  <a:rPr lang="en-US" dirty="0"/>
                  <a:t> - union of obstacle space and individual intruder spaces.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constraints</a:t>
                </a:r>
                <a:r>
                  <a:rPr lang="en-US" dirty="0"/>
                  <a:t> - intruder corridors, changing over time.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i="1" u="sng" dirty="0"/>
                  <a:t>Problems addressed:</a:t>
                </a:r>
                <a:endParaRPr lang="en-US" dirty="0"/>
              </a:p>
              <a:p>
                <a:r>
                  <a:rPr lang="en-US" dirty="0"/>
                  <a:t>Intruder Intersection Models (minimal operation requirements achieved): Linear Intersection Model (app. C.1), Body-volume intersection (app. C.2), Maneuverability uncertainty intersection (app. C.3).</a:t>
                </a:r>
              </a:p>
              <a:p>
                <a:r>
                  <a:rPr lang="en-US" dirty="0"/>
                  <a:t>Flight Corridors (sec. 6.5.3).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606" b="-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19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[P3] Static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𝑅𝑒𝑠𝑡𝑟𝑖𝑐𝑡𝑒𝑑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𝐼𝑛𝑓𝑜𝑟𝑚𝑎𝑡𝑖𝑜𝑛𝑆𝑜𝑢𝑟𝑐𝑒𝑠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𝑇𝑒𝑟𝑟𝑎𝑖𝑛𝑀𝑎𝑝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𝑂𝑏𝑠𝑡𝑎𝑐𝑙𝑒𝑀𝑎𝑝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𝐹𝑙𝑖𝑔h𝑡𝑅𝑒𝑠𝑡𝑟𝑖𝑐𝑡𝑖𝑜𝑛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data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fusion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terrain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obstacles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𝑆𝑜𝑓𝑡𝑐𝑜𝑛𝑠𝑡𝑟𝑎𝑖𝑛𝑡𝑠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Known world</a:t>
                </a:r>
                <a:r>
                  <a:rPr lang="en-US" dirty="0"/>
                  <a:t> - added restricted space portion evolving over time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Information sources</a:t>
                </a:r>
                <a:r>
                  <a:rPr lang="en-US" dirty="0"/>
                  <a:t> - added </a:t>
                </a:r>
                <a:r>
                  <a:rPr lang="en-US" i="1" dirty="0"/>
                  <a:t>Obstacle Map </a:t>
                </a:r>
                <a:r>
                  <a:rPr lang="en-US" dirty="0"/>
                  <a:t>(fig. 6.13), </a:t>
                </a:r>
                <a:r>
                  <a:rPr lang="en-US" i="1" dirty="0"/>
                  <a:t>Visibility Rating Concept</a:t>
                </a:r>
                <a:r>
                  <a:rPr lang="en-US" dirty="0"/>
                  <a:t> (fig. 6.12) and </a:t>
                </a:r>
                <a:r>
                  <a:rPr lang="en-US" i="1" dirty="0"/>
                  <a:t>Static Constraints </a:t>
                </a:r>
                <a:r>
                  <a:rPr lang="en-US" dirty="0"/>
                  <a:t>(sec. 6.5.3).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Data fusion </a:t>
                </a:r>
                <a:r>
                  <a:rPr lang="en-US" dirty="0"/>
                  <a:t>- the rating implementation of the data fusion (sec. 6.5.4).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constraints</a:t>
                </a:r>
                <a:r>
                  <a:rPr lang="en-US" i="1" dirty="0"/>
                  <a:t> </a:t>
                </a:r>
                <a:r>
                  <a:rPr lang="en-US" dirty="0"/>
                  <a:t>- added obstacles and terrain constraints.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Soft constraints</a:t>
                </a:r>
                <a:r>
                  <a:rPr lang="en-US" dirty="0"/>
                  <a:t> - added airspace restrictions and geo-fencing/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455" r="-909" b="-3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4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[P4] Dynamic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𝑅𝑒𝑠𝑡𝑟𝑖𝑐𝑡𝑒𝑑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𝐼𝑛𝑓𝑜𝑟𝑚𝑎𝑡𝑖𝑜𝑛𝑆𝑜𝑢𝑟𝑐𝑒𝑠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𝑇𝑒𝑟𝑟𝑎𝑖𝑛𝑀𝑎𝑝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𝑂𝑏𝑠𝑡𝑎𝑐𝑙𝑒𝐷𝑎𝑡𝑎𝑏𝑎𝑠𝑒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𝐹𝑙𝑖𝑔h𝑡𝑅𝑒𝑠𝑡𝑟𝑖𝑐𝑡𝑖𝑜𝑛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𝑊𝑒𝑎𝑡h𝑒𝑟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𝐴𝑑𝑣𝑎𝑛𝑐𝑒𝑑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𝑑𝑎𝑡𝑎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𝑓𝑢𝑠𝑖𝑜𝑛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terrain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obstacles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𝑆𝑜𝑓𝑡𝑐𝑜𝑛𝑠𝑡𝑟𝑎𝑖𝑛𝑡𝑠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Information sources</a:t>
                </a:r>
                <a:r>
                  <a:rPr lang="en-US" dirty="0"/>
                  <a:t> - the weather adding </a:t>
                </a:r>
                <a:r>
                  <a:rPr lang="en-US" i="1" dirty="0"/>
                  <a:t>moving constraints  </a:t>
                </a:r>
                <a:r>
                  <a:rPr lang="en-US" dirty="0"/>
                  <a:t>(def. 20) example </a:t>
                </a:r>
                <a:r>
                  <a:rPr lang="en-US" i="1" dirty="0"/>
                  <a:t>Weather Avoidance Case</a:t>
                </a:r>
                <a:r>
                  <a:rPr lang="en-US" dirty="0"/>
                  <a:t> (app. E.1).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constraints</a:t>
                </a:r>
                <a:r>
                  <a:rPr lang="en-US" dirty="0"/>
                  <a:t> - protection zones against severe weather conditions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Soft constraints</a:t>
                </a:r>
                <a:r>
                  <a:rPr lang="en-US" dirty="0"/>
                  <a:t> - protection zones against mild weather conditions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455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61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sk-SK" dirty="0"/>
              <a:t>	</a:t>
            </a:r>
            <a:r>
              <a:rPr lang="en-US" dirty="0"/>
              <a:t>[P5] Rules of the air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𝑅𝑒𝑠𝑡𝑟𝑖𝑐𝑡𝑒𝑑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𝐼𝑛𝑓𝑜𝑟𝑚𝑎𝑡𝑖𝑜𝑛𝑆𝑜𝑢𝑟𝑐𝑒𝑠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𝑇𝑒𝑟𝑟𝑎𝑖𝑛𝑀𝑎𝑝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𝑂𝑏𝑠𝑡𝑎𝑐𝑙𝑒𝐷𝑎𝑡𝑎𝑏𝑎𝑠𝑒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𝐹𝑙𝑖𝑔h𝑡𝑅𝑒𝑠𝑡𝑟𝑖𝑐𝑡𝑖𝑜𝑛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𝑊𝑒𝑎𝑡h𝑒𝑟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𝐴𝑑𝑣𝑎𝑛𝑐𝑒𝑑𝑑𝑎𝑡𝑎𝑓𝑢𝑠𝑖𝑜𝑛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𝑆𝐹𝑙𝑖𝑔h𝑡𝐶𝑜𝑛𝑠𝑡𝑟𝑎𝑡𝑖𝑛𝑠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airspaces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rules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of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the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air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terrain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obstacles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𝑆𝑜𝑓𝑡𝑐𝑜𝑛𝑠𝑡𝑟𝑎𝑖𝑛𝑡𝑠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Soft flight constraints</a:t>
                </a:r>
                <a:r>
                  <a:rPr lang="en-US" dirty="0"/>
                  <a:t> - different behavior in </a:t>
                </a:r>
                <a:r>
                  <a:rPr lang="en-US" i="1" dirty="0"/>
                  <a:t>airspace classes</a:t>
                </a:r>
                <a:r>
                  <a:rPr lang="en-US" dirty="0"/>
                  <a:t> added, </a:t>
                </a:r>
                <a:r>
                  <a:rPr lang="en-US" i="1" dirty="0"/>
                  <a:t>rules of the air</a:t>
                </a:r>
                <a:r>
                  <a:rPr lang="en-US" dirty="0"/>
                  <a:t> implementation added, introduction in </a:t>
                </a:r>
                <a:r>
                  <a:rPr lang="en-US" i="1" dirty="0"/>
                  <a:t>UTM Implementation</a:t>
                </a:r>
                <a:r>
                  <a:rPr lang="en-US" dirty="0"/>
                  <a:t> (sec. 6.7), </a:t>
                </a:r>
                <a:r>
                  <a:rPr lang="en-US" i="1" dirty="0"/>
                  <a:t>Rule Engine for UAS </a:t>
                </a:r>
                <a:r>
                  <a:rPr lang="en-US" dirty="0"/>
                  <a:t>(sec. 6.8.1) and </a:t>
                </a:r>
                <a:r>
                  <a:rPr lang="en-US" i="1" dirty="0"/>
                  <a:t>Rule Implementation </a:t>
                </a:r>
                <a:r>
                  <a:rPr lang="en-US" dirty="0"/>
                  <a:t>(sec. 6.8.2).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455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24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1315041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Related work</a:t>
            </a:r>
            <a:r>
              <a:rPr lang="en-US" sz="3600" dirty="0"/>
              <a:t>:</a:t>
            </a:r>
            <a:br>
              <a:rPr lang="en-US" sz="2400" dirty="0"/>
            </a:br>
            <a:br>
              <a:rPr lang="en-US" sz="2400" dirty="0"/>
            </a:br>
            <a:r>
              <a:rPr lang="en-US" dirty="0"/>
              <a:t>Movement Automaton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Surveillance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Navigation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Reach set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7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41AA-F2D8-4916-89FC-0EEAF543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 </a:t>
            </a:r>
            <a:br>
              <a:rPr lang="en-US" dirty="0"/>
            </a:br>
            <a:r>
              <a:rPr lang="en-US" dirty="0"/>
              <a:t>	Movement automaton (5.1)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FFAAE-642C-4D06-8514-B28BA95143F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[15] Emilio </a:t>
            </a:r>
            <a:r>
              <a:rPr lang="en-US" sz="1600" dirty="0" err="1"/>
              <a:t>Frazzoli</a:t>
            </a:r>
            <a:r>
              <a:rPr lang="en-US" sz="1600" dirty="0"/>
              <a:t>. Robust hybrid control for autonomous vehicle motion planning. PhD thesis, Massachusetts Institute of Technology, 2001.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dirty="0"/>
              <a:t>[91] Emilio </a:t>
            </a:r>
            <a:r>
              <a:rPr lang="en-US" sz="1600" dirty="0" err="1"/>
              <a:t>Frazzoli</a:t>
            </a:r>
            <a:r>
              <a:rPr lang="en-US" sz="1600" dirty="0"/>
              <a:t>, </a:t>
            </a:r>
            <a:r>
              <a:rPr lang="en-US" sz="1600" dirty="0" err="1"/>
              <a:t>Munther</a:t>
            </a:r>
            <a:r>
              <a:rPr lang="en-US" sz="1600" dirty="0"/>
              <a:t> A </a:t>
            </a:r>
            <a:r>
              <a:rPr lang="en-US" sz="1600" dirty="0" err="1"/>
              <a:t>Dahleh</a:t>
            </a:r>
            <a:r>
              <a:rPr lang="en-US" sz="1600" dirty="0"/>
              <a:t>, and Eric </a:t>
            </a:r>
            <a:r>
              <a:rPr lang="en-US" sz="1600" dirty="0" err="1"/>
              <a:t>Feron</a:t>
            </a:r>
            <a:r>
              <a:rPr lang="en-US" sz="1600" dirty="0"/>
              <a:t>. Trajectory tracking control design for autonomous helicopters using a backstepping algorithm. In American Control Conference, 2000. Proceedings of the 2000, volume 6, pages 4102-4107. IEEE, 2000.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ECE84-A581-466E-BEC1-D827567DA9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CC223E-3761-42F3-A04E-D24C1059D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55" y="1314813"/>
            <a:ext cx="3072483" cy="30079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9C41CD-1562-4156-8ADA-D716D3F32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07" y="1314813"/>
            <a:ext cx="3629583" cy="268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0E865-697E-483C-9C15-7B0F9C91E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Surveillance (5.2)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71C46-A2F7-4EEC-96A2-C7CE5B02526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[98] Fredrik Gustafsson. Statistical sensor fusion. </a:t>
            </a:r>
            <a:r>
              <a:rPr lang="en-US" sz="1600" dirty="0" err="1"/>
              <a:t>Studentlitteratur</a:t>
            </a:r>
            <a:r>
              <a:rPr lang="en-US" sz="1600" dirty="0"/>
              <a:t>, 2010.</a:t>
            </a:r>
          </a:p>
          <a:p>
            <a:pPr marL="0" indent="0">
              <a:buNone/>
            </a:pPr>
            <a:r>
              <a:rPr lang="en-US" sz="1600" dirty="0"/>
              <a:t>[99] Subramanian Ramasamy, Roberto Sabatini, Alessandro </a:t>
            </a:r>
            <a:r>
              <a:rPr lang="en-US" sz="1600" dirty="0" err="1"/>
              <a:t>Gardi</a:t>
            </a:r>
            <a:r>
              <a:rPr lang="en-US" sz="1600" dirty="0"/>
              <a:t>, and Trevor </a:t>
            </a:r>
            <a:r>
              <a:rPr lang="en-US" sz="1600" dirty="0" err="1"/>
              <a:t>Kistan</a:t>
            </a:r>
            <a:r>
              <a:rPr lang="en-US" sz="1600" dirty="0"/>
              <a:t>. </a:t>
            </a:r>
          </a:p>
          <a:p>
            <a:pPr marL="0" indent="0">
              <a:buNone/>
            </a:pPr>
            <a:r>
              <a:rPr lang="en-US" sz="1600" dirty="0"/>
              <a:t>       Next generation  fight management system for real-time trajectory based </a:t>
            </a:r>
          </a:p>
          <a:p>
            <a:pPr marL="0" indent="0">
              <a:buNone/>
            </a:pPr>
            <a:r>
              <a:rPr lang="en-US" sz="1600" dirty="0"/>
              <a:t>       operations. Applied Mechanics and Materials, 629:344-349, 2014.</a:t>
            </a:r>
          </a:p>
          <a:p>
            <a:pPr marL="0" indent="0">
              <a:buNone/>
            </a:pPr>
            <a:r>
              <a:rPr lang="en-US" sz="1600" dirty="0"/>
              <a:t>[100] </a:t>
            </a:r>
            <a:r>
              <a:rPr lang="en-US" sz="1600" dirty="0" err="1"/>
              <a:t>Yuriy</a:t>
            </a:r>
            <a:r>
              <a:rPr lang="en-US" sz="1600" dirty="0"/>
              <a:t> </a:t>
            </a:r>
            <a:r>
              <a:rPr lang="en-US" sz="1600" dirty="0" err="1"/>
              <a:t>Chynchenko</a:t>
            </a:r>
            <a:r>
              <a:rPr lang="en-US" sz="1600" dirty="0"/>
              <a:t>, Tatyana </a:t>
            </a:r>
            <a:r>
              <a:rPr lang="en-US" sz="1600" dirty="0" err="1"/>
              <a:t>Shmelova</a:t>
            </a:r>
            <a:r>
              <a:rPr lang="en-US" sz="1600" dirty="0"/>
              <a:t>, and Oksana </a:t>
            </a:r>
            <a:r>
              <a:rPr lang="en-US" sz="1600" dirty="0" err="1"/>
              <a:t>Chynchenko</a:t>
            </a:r>
            <a:r>
              <a:rPr lang="en-US" sz="1600" dirty="0"/>
              <a:t>. Remotely </a:t>
            </a:r>
          </a:p>
          <a:p>
            <a:pPr marL="0" indent="0">
              <a:buNone/>
            </a:pPr>
            <a:r>
              <a:rPr lang="en-US" sz="1600" dirty="0"/>
              <a:t>	 piloted aircraft systems operations under uncertainty conditions. Proceedings of </a:t>
            </a:r>
          </a:p>
          <a:p>
            <a:pPr marL="0" indent="0">
              <a:buNone/>
            </a:pPr>
            <a:r>
              <a:rPr lang="en-US" sz="1600" dirty="0"/>
              <a:t>	 the National Aviation University, 1(1):18-22, 2016.</a:t>
            </a:r>
          </a:p>
          <a:p>
            <a:pPr marL="0" indent="0">
              <a:buNone/>
            </a:pPr>
            <a:r>
              <a:rPr lang="en-US" sz="1600" dirty="0"/>
              <a:t>[101] T </a:t>
            </a:r>
            <a:r>
              <a:rPr lang="en-US" sz="1600" dirty="0" err="1"/>
              <a:t>Shmelova</a:t>
            </a:r>
            <a:r>
              <a:rPr lang="en-US" sz="1600" dirty="0"/>
              <a:t>, D Bondarev, and Y </a:t>
            </a:r>
            <a:r>
              <a:rPr lang="en-US" sz="1600" dirty="0" err="1"/>
              <a:t>Znakovska</a:t>
            </a:r>
            <a:r>
              <a:rPr lang="en-US" sz="1600" dirty="0"/>
              <a:t>. Modeling of the decision making by </a:t>
            </a:r>
          </a:p>
          <a:p>
            <a:pPr marL="0" indent="0">
              <a:buNone/>
            </a:pPr>
            <a:r>
              <a:rPr lang="en-US" sz="1600" dirty="0"/>
              <a:t>	 UAS operator in emergency situations. In Methods and Systems of Navigation </a:t>
            </a:r>
          </a:p>
          <a:p>
            <a:pPr marL="0" indent="0">
              <a:buNone/>
            </a:pPr>
            <a:r>
              <a:rPr lang="en-US" sz="1600" dirty="0"/>
              <a:t>	 and Motion Control (MSNMC), 2016 4th International Conference on, volume 1, </a:t>
            </a:r>
          </a:p>
          <a:p>
            <a:pPr marL="0" indent="0">
              <a:buNone/>
            </a:pPr>
            <a:r>
              <a:rPr lang="en-US" sz="1600" dirty="0"/>
              <a:t>	 pages 31-34. IEEE, 2016.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EF836-2307-442D-8E73-072C3E1A243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367C39-2649-4866-9293-9E7C74B61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294" y="474922"/>
            <a:ext cx="2512347" cy="2223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C4A3CC-DA7E-4A91-B5BB-1A359C1A7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025" y="1281205"/>
            <a:ext cx="1880432" cy="1636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90E429-C590-448C-9674-579D139EB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7786" y="1281205"/>
            <a:ext cx="1805176" cy="158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4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49939-478F-4F1D-8081-982054BA2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Navigation (5.3)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73B66-802E-4B1A-B711-6AD7BC6B4E2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[167] Roberto Sabatini, Celia </a:t>
            </a:r>
            <a:r>
              <a:rPr lang="en-US" sz="1600" dirty="0" err="1"/>
              <a:t>Bartel</a:t>
            </a:r>
            <a:r>
              <a:rPr lang="en-US" sz="1600" dirty="0"/>
              <a:t>, Anish </a:t>
            </a:r>
            <a:r>
              <a:rPr lang="en-US" sz="1600" dirty="0" err="1"/>
              <a:t>Kaharkar</a:t>
            </a:r>
            <a:r>
              <a:rPr lang="en-US" sz="1600" dirty="0"/>
              <a:t>, </a:t>
            </a:r>
            <a:r>
              <a:rPr lang="en-US" sz="1600" dirty="0" err="1"/>
              <a:t>Tesheen</a:t>
            </a:r>
            <a:r>
              <a:rPr lang="en-US" sz="1600" dirty="0"/>
              <a:t> </a:t>
            </a:r>
            <a:r>
              <a:rPr lang="en-US" sz="1600" dirty="0" err="1"/>
              <a:t>Shaid</a:t>
            </a:r>
            <a:r>
              <a:rPr lang="en-US" sz="1600" dirty="0"/>
              <a:t>, and </a:t>
            </a:r>
          </a:p>
          <a:p>
            <a:pPr marL="0" indent="0">
              <a:buNone/>
            </a:pPr>
            <a:r>
              <a:rPr lang="en-US" sz="1600" dirty="0"/>
              <a:t>	 Subramanian Ramasamy. Navigation and guidance system architectures for </a:t>
            </a:r>
          </a:p>
          <a:p>
            <a:pPr marL="0" indent="0">
              <a:buNone/>
            </a:pPr>
            <a:r>
              <a:rPr lang="en-US" sz="1600" dirty="0"/>
              <a:t>	 small unmanned aircraft applications. International Journal of Mechanical, </a:t>
            </a:r>
          </a:p>
          <a:p>
            <a:pPr marL="0" indent="0">
              <a:buNone/>
            </a:pPr>
            <a:r>
              <a:rPr lang="en-US" sz="1600" dirty="0"/>
              <a:t>	 Industrial Science and Engineering, 8(4):733-752, 2014.</a:t>
            </a:r>
          </a:p>
          <a:p>
            <a:pPr marL="0" indent="0">
              <a:buNone/>
            </a:pPr>
            <a:r>
              <a:rPr lang="en-US" sz="1600" dirty="0"/>
              <a:t>[168] Roberto Sabatini, Alessandro </a:t>
            </a:r>
            <a:r>
              <a:rPr lang="en-US" sz="1600" dirty="0" err="1"/>
              <a:t>Gardi</a:t>
            </a:r>
            <a:r>
              <a:rPr lang="en-US" sz="1600" dirty="0"/>
              <a:t>, and M Richardson. Lidar obstacle warning </a:t>
            </a:r>
          </a:p>
          <a:p>
            <a:pPr marL="0" indent="0">
              <a:buNone/>
            </a:pPr>
            <a:r>
              <a:rPr lang="en-US" sz="1600" dirty="0"/>
              <a:t>	 and avoidance system for unmanned aircraft. International Journal of </a:t>
            </a:r>
          </a:p>
          <a:p>
            <a:pPr marL="0" indent="0">
              <a:buNone/>
            </a:pPr>
            <a:r>
              <a:rPr lang="en-US" sz="1600" dirty="0"/>
              <a:t>	 Mechanical, Aerospace, Industrial and Mechatronics Engineering, 718-729,2014.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B0F47-9ECC-4CB2-B249-E3EA1DF3BE4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9824B7-70A2-4D2B-BEC0-59CE331B2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97" y="1371287"/>
            <a:ext cx="4219662" cy="2278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9090E9-97C3-476C-90A4-304C393BC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833" y="1371287"/>
            <a:ext cx="3188325" cy="231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0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C2FE1-8927-4C44-8AF8-C760FF024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Reach Set Estimation (5.4)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7DF0B-6BCE-44B7-8BA3-A16BC12C7FB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[108] Steven M LaValle, Michael S </a:t>
            </a:r>
            <a:r>
              <a:rPr lang="en-US" sz="1600" dirty="0" err="1"/>
              <a:t>Branicky</a:t>
            </a:r>
            <a:r>
              <a:rPr lang="en-US" sz="1600" dirty="0"/>
              <a:t>, and Stephen R Lindemann. On the </a:t>
            </a:r>
          </a:p>
          <a:p>
            <a:pPr marL="0" indent="0">
              <a:buNone/>
            </a:pPr>
            <a:r>
              <a:rPr lang="en-US" sz="1600" dirty="0"/>
              <a:t>	 relationship between classical grid search and probabilistic roadmaps. The </a:t>
            </a:r>
          </a:p>
          <a:p>
            <a:pPr marL="0" indent="0">
              <a:buNone/>
            </a:pPr>
            <a:r>
              <a:rPr lang="en-US" sz="1600" dirty="0"/>
              <a:t>	 International Journal of Robotics Research, 23(7-8):673-692, 2004. </a:t>
            </a:r>
          </a:p>
          <a:p>
            <a:pPr marL="0" indent="0">
              <a:buNone/>
            </a:pPr>
            <a:r>
              <a:rPr lang="en-US" sz="1600" dirty="0"/>
              <a:t>[109] Ira M </a:t>
            </a:r>
            <a:r>
              <a:rPr lang="en-US" sz="1600" dirty="0" err="1"/>
              <a:t>Gessel</a:t>
            </a:r>
            <a:r>
              <a:rPr lang="en-US" sz="1600" dirty="0"/>
              <a:t>. A probabilistic method for lattice path enumeration. Journal of </a:t>
            </a:r>
          </a:p>
          <a:p>
            <a:pPr marL="0" indent="0">
              <a:buNone/>
            </a:pPr>
            <a:r>
              <a:rPr lang="en-US" sz="1600" dirty="0"/>
              <a:t>	 statistical planning and inference, 14(1):49-58, 1986.</a:t>
            </a:r>
          </a:p>
          <a:p>
            <a:pPr marL="0" indent="0">
              <a:buNone/>
            </a:pPr>
            <a:r>
              <a:rPr lang="en-US" sz="1600" dirty="0"/>
              <a:t>[110] </a:t>
            </a:r>
            <a:r>
              <a:rPr lang="en-US" sz="1600" dirty="0" err="1"/>
              <a:t>Floriana</a:t>
            </a:r>
            <a:r>
              <a:rPr lang="en-US" sz="1600" dirty="0"/>
              <a:t> Esposito, Donato </a:t>
            </a:r>
            <a:r>
              <a:rPr lang="en-US" sz="1600" dirty="0" err="1"/>
              <a:t>Malerba</a:t>
            </a:r>
            <a:r>
              <a:rPr lang="en-US" sz="1600" dirty="0"/>
              <a:t>, Giovanni Semeraro, and J Kay. A </a:t>
            </a:r>
          </a:p>
          <a:p>
            <a:pPr marL="0" indent="0">
              <a:buNone/>
            </a:pPr>
            <a:r>
              <a:rPr lang="en-US" sz="1600" dirty="0"/>
              <a:t>	 comparative analysis of methods for pruning decision trees. IEEE transactions </a:t>
            </a:r>
          </a:p>
          <a:p>
            <a:pPr marL="0" indent="0">
              <a:buNone/>
            </a:pPr>
            <a:r>
              <a:rPr lang="en-US" sz="1600" dirty="0"/>
              <a:t>	 on pattern analysis and machine intelligence, 19(5):476{491, 1997.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1B32E-F3DD-4B8B-8AF3-9758821AED6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945C80-7C86-498A-9202-3DFE4BC11A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87" t="2939" r="2201" b="19244"/>
          <a:stretch/>
        </p:blipFill>
        <p:spPr>
          <a:xfrm>
            <a:off x="514579" y="1350629"/>
            <a:ext cx="3973532" cy="2125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3D214C-8692-4B97-AD3F-B8A5CF9421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93" t="2939" r="2201" b="18554"/>
          <a:stretch/>
        </p:blipFill>
        <p:spPr>
          <a:xfrm>
            <a:off x="4597164" y="1350707"/>
            <a:ext cx="3919773" cy="212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85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1065803"/>
            <a:ext cx="9143999" cy="498475"/>
          </a:xfrm>
        </p:spPr>
        <p:txBody>
          <a:bodyPr/>
          <a:lstStyle/>
          <a:p>
            <a:r>
              <a:rPr lang="en-US" sz="4000" dirty="0">
                <a:latin typeface="Arial monospaced for SAP" panose="020B0609020202030204" pitchFamily="49" charset="0"/>
              </a:rPr>
              <a:t>Proposed Framework: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Overview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Avoidance Run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UTM Implementation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Rule Engine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26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Airspace classification (2.2)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17" name="Picture 2" descr="http://www.ivao.cz/downloads/LKCT_Flyin/rozdeleni_vzd_prostoru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40" y="1193483"/>
            <a:ext cx="7832468" cy="5611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020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framework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73692" y="1002624"/>
            <a:ext cx="8377756" cy="5514542"/>
            <a:chOff x="73692" y="1002624"/>
            <a:chExt cx="8377756" cy="5514542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530353" y="4113634"/>
              <a:ext cx="5338012" cy="1940957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Avoidance Run</a:t>
              </a: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" name="Rectangle: Rounded Corners 17"/>
            <p:cNvSpPr/>
            <p:nvPr/>
          </p:nvSpPr>
          <p:spPr>
            <a:xfrm>
              <a:off x="753243" y="4563133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Grid</a:t>
              </a:r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753243" y="5254682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Reach Set</a:t>
              </a:r>
            </a:p>
          </p:txBody>
        </p:sp>
        <p:sp>
          <p:nvSpPr>
            <p:cNvPr id="20" name="Rectangle: Rounded Corners 19"/>
            <p:cNvSpPr/>
            <p:nvPr/>
          </p:nvSpPr>
          <p:spPr>
            <a:xfrm>
              <a:off x="3788779" y="4721773"/>
              <a:ext cx="1979271" cy="715089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Trajectory</a:t>
              </a:r>
            </a:p>
          </p:txBody>
        </p:sp>
        <p:sp>
          <p:nvSpPr>
            <p:cNvPr id="21" name="Arrow: Right 20"/>
            <p:cNvSpPr/>
            <p:nvPr/>
          </p:nvSpPr>
          <p:spPr>
            <a:xfrm>
              <a:off x="2745170" y="4834762"/>
              <a:ext cx="1043609" cy="489109"/>
            </a:xfrm>
            <a:prstGeom prst="rightArrow">
              <a:avLst/>
            </a:prstGeom>
            <a:solidFill>
              <a:schemeClr val="tx2"/>
            </a:solidFill>
            <a:ln w="127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000" dirty="0">
                <a:solidFill>
                  <a:schemeClr val="accent2"/>
                </a:solidFill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5999544" y="1002624"/>
              <a:ext cx="2451904" cy="5033486"/>
              <a:chOff x="5999544" y="1002624"/>
              <a:chExt cx="2451904" cy="5033486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5999544" y="1002624"/>
                <a:ext cx="2451904" cy="5033486"/>
                <a:chOff x="5999544" y="1004833"/>
                <a:chExt cx="2451904" cy="4537027"/>
              </a:xfrm>
            </p:grpSpPr>
            <p:sp>
              <p:nvSpPr>
                <p:cNvPr id="6" name="Rectangle: Rounded Corners 5"/>
                <p:cNvSpPr/>
                <p:nvPr/>
              </p:nvSpPr>
              <p:spPr>
                <a:xfrm>
                  <a:off x="5999544" y="1004833"/>
                  <a:ext cx="2451904" cy="4537027"/>
                </a:xfrm>
                <a:prstGeom prst="roundRect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ln>
                        <a:solidFill>
                          <a:srgbClr val="00B050"/>
                        </a:solidFill>
                      </a:ln>
                      <a:solidFill>
                        <a:srgbClr val="00B050"/>
                      </a:solidFill>
                    </a:rPr>
                    <a:t>Data Fusion</a:t>
                  </a: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7" name="Cylinder 6"/>
                <p:cNvSpPr/>
                <p:nvPr/>
              </p:nvSpPr>
              <p:spPr>
                <a:xfrm>
                  <a:off x="6462531" y="4094106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Map</a:t>
                  </a:r>
                </a:p>
              </p:txBody>
            </p:sp>
            <p:sp>
              <p:nvSpPr>
                <p:cNvPr id="8" name="Cylinder 7"/>
                <p:cNvSpPr/>
                <p:nvPr/>
              </p:nvSpPr>
              <p:spPr>
                <a:xfrm>
                  <a:off x="6462531" y="3506890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Directives</a:t>
                  </a:r>
                </a:p>
              </p:txBody>
            </p:sp>
            <p:sp>
              <p:nvSpPr>
                <p:cNvPr id="9" name="Cylinder 8"/>
                <p:cNvSpPr/>
                <p:nvPr/>
              </p:nvSpPr>
              <p:spPr>
                <a:xfrm>
                  <a:off x="6462531" y="2919674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Weather</a:t>
                  </a:r>
                </a:p>
              </p:txBody>
            </p:sp>
            <p:sp>
              <p:nvSpPr>
                <p:cNvPr id="10" name="Cylinder 9"/>
                <p:cNvSpPr/>
                <p:nvPr/>
              </p:nvSpPr>
              <p:spPr>
                <a:xfrm>
                  <a:off x="6462531" y="2332459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LiDAR</a:t>
                  </a:r>
                </a:p>
              </p:txBody>
            </p:sp>
            <p:sp>
              <p:nvSpPr>
                <p:cNvPr id="11" name="Cylinder 10"/>
                <p:cNvSpPr/>
                <p:nvPr/>
              </p:nvSpPr>
              <p:spPr>
                <a:xfrm>
                  <a:off x="6456203" y="1745243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ADS-B</a:t>
                  </a:r>
                </a:p>
              </p:txBody>
            </p:sp>
            <p:sp>
              <p:nvSpPr>
                <p:cNvPr id="12" name="Cylinder 11"/>
                <p:cNvSpPr/>
                <p:nvPr/>
              </p:nvSpPr>
              <p:spPr>
                <a:xfrm>
                  <a:off x="6449875" y="4681323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Restrictions</a:t>
                  </a:r>
                </a:p>
              </p:txBody>
            </p:sp>
          </p:grpSp>
          <p:pic>
            <p:nvPicPr>
              <p:cNvPr id="22" name="Graphic 21" descr="Send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722437" y="1307730"/>
                <a:ext cx="544704" cy="544704"/>
              </a:xfrm>
              <a:prstGeom prst="rect">
                <a:avLst/>
              </a:prstGeom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530352" y="1046997"/>
              <a:ext cx="5338013" cy="1021556"/>
              <a:chOff x="530352" y="1046997"/>
              <a:chExt cx="5338013" cy="1021556"/>
            </a:xfrm>
          </p:grpSpPr>
          <p:sp>
            <p:nvSpPr>
              <p:cNvPr id="5" name="Rectangle: Rounded Corners 4"/>
              <p:cNvSpPr/>
              <p:nvPr/>
            </p:nvSpPr>
            <p:spPr>
              <a:xfrm>
                <a:off x="530352" y="1046997"/>
                <a:ext cx="5338013" cy="1021556"/>
              </a:xfrm>
              <a:prstGeom prst="round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Navigation Loop</a:t>
                </a:r>
              </a:p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  <p:pic>
            <p:nvPicPr>
              <p:cNvPr id="23" name="Graphic 22" descr="Map compass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56815" y="110454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530353" y="2120615"/>
              <a:ext cx="5338012" cy="1940957"/>
              <a:chOff x="530353" y="2120615"/>
              <a:chExt cx="5338012" cy="1940957"/>
            </a:xfrm>
          </p:grpSpPr>
          <p:sp>
            <p:nvSpPr>
              <p:cNvPr id="15" name="Rectangle: Rounded Corners 14"/>
              <p:cNvSpPr/>
              <p:nvPr/>
            </p:nvSpPr>
            <p:spPr>
              <a:xfrm>
                <a:off x="530353" y="2120615"/>
                <a:ext cx="5338012" cy="1940957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3">
                        <a:lumMod val="75000"/>
                      </a:schemeClr>
                    </a:solidFill>
                  </a:rPr>
                  <a:t>Situation Assessment</a:t>
                </a: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" name="Rectangle: Rounded Corners 23"/>
              <p:cNvSpPr/>
              <p:nvPr/>
            </p:nvSpPr>
            <p:spPr>
              <a:xfrm>
                <a:off x="753242" y="2581949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Events</a:t>
                </a:r>
              </a:p>
            </p:txBody>
          </p:sp>
          <p:sp>
            <p:nvSpPr>
              <p:cNvPr id="25" name="Rectangle: Rounded Corners 24"/>
              <p:cNvSpPr/>
              <p:nvPr/>
            </p:nvSpPr>
            <p:spPr>
              <a:xfrm>
                <a:off x="3557286" y="2588182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Triggers</a:t>
                </a:r>
              </a:p>
            </p:txBody>
          </p:sp>
          <p:sp>
            <p:nvSpPr>
              <p:cNvPr id="26" name="Rectangle: Rounded Corners 25"/>
              <p:cNvSpPr/>
              <p:nvPr/>
            </p:nvSpPr>
            <p:spPr>
              <a:xfrm>
                <a:off x="753241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Directives</a:t>
                </a:r>
              </a:p>
            </p:txBody>
          </p:sp>
          <p:sp>
            <p:nvSpPr>
              <p:cNvPr id="27" name="Rectangle: Rounded Corners 26"/>
              <p:cNvSpPr/>
              <p:nvPr/>
            </p:nvSpPr>
            <p:spPr>
              <a:xfrm>
                <a:off x="3557285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Changes</a:t>
                </a:r>
              </a:p>
            </p:txBody>
          </p:sp>
        </p:grpSp>
        <p:sp>
          <p:nvSpPr>
            <p:cNvPr id="28" name="Arrow: Curved Right 27"/>
            <p:cNvSpPr/>
            <p:nvPr/>
          </p:nvSpPr>
          <p:spPr>
            <a:xfrm>
              <a:off x="73692" y="1557775"/>
              <a:ext cx="456661" cy="3693319"/>
            </a:xfrm>
            <a:prstGeom prst="curvedRigh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-546935" y="3152641"/>
              <a:ext cx="1689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Goal Waypoint</a:t>
              </a:r>
            </a:p>
          </p:txBody>
        </p:sp>
        <p:sp>
          <p:nvSpPr>
            <p:cNvPr id="31" name="Arrow: Curved Left 30"/>
            <p:cNvSpPr/>
            <p:nvPr/>
          </p:nvSpPr>
          <p:spPr>
            <a:xfrm rot="5400000">
              <a:off x="4139545" y="3331225"/>
              <a:ext cx="462573" cy="5909310"/>
            </a:xfrm>
            <a:prstGeom prst="curvedLef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82035" y="6127008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Probabilities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14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model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4">
              <a:lumMod val="85000"/>
            </a:schemeClr>
          </a:solidFill>
          <a:ln>
            <a:solidFill>
              <a:schemeClr val="accent4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ular Callout 24"/>
          <p:cNvSpPr/>
          <p:nvPr/>
        </p:nvSpPr>
        <p:spPr>
          <a:xfrm>
            <a:off x="514578" y="3155461"/>
            <a:ext cx="4661429" cy="1618572"/>
          </a:xfrm>
          <a:prstGeom prst="wedgeRectCallout">
            <a:avLst>
              <a:gd name="adj1" fmla="val -30053"/>
              <a:gd name="adj2" fmla="val 55340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98" y="3252718"/>
            <a:ext cx="4478357" cy="1393579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2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model:</a:t>
            </a:r>
            <a:br>
              <a:rPr lang="en-US" dirty="0"/>
            </a:br>
            <a:r>
              <a:rPr lang="en-US" dirty="0"/>
              <a:t>	3D unicycle (6.2.2)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i="1" u="sng" dirty="0"/>
                  <a:t>UAS model</a:t>
                </a:r>
                <a:r>
                  <a:rPr lang="en-US" dirty="0"/>
                  <a:t> is defined like follows: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The </a:t>
                </a:r>
                <a:r>
                  <a:rPr lang="en-US" b="1" dirty="0"/>
                  <a:t>state</a:t>
                </a:r>
                <a:r>
                  <a:rPr lang="en-US" dirty="0"/>
                  <a:t> is </a:t>
                </a:r>
                <a:r>
                  <a:rPr lang="en-US" i="1" u="sng" dirty="0"/>
                  <a:t>position</a:t>
                </a:r>
                <a:r>
                  <a:rPr lang="en-US" dirty="0"/>
                  <a:t> in GCF (x,y,z) and orientation in GCF (roll, pitch yaw).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i="1" u="sng" dirty="0"/>
                  <a:t>input</a:t>
                </a:r>
                <a:r>
                  <a:rPr lang="en-US" dirty="0"/>
                  <a:t> is </a:t>
                </a:r>
                <a:r>
                  <a:rPr lang="en-US" i="1" u="sng" dirty="0"/>
                  <a:t>linear velocity</a:t>
                </a:r>
                <a:r>
                  <a:rPr lang="en-US" i="1" dirty="0"/>
                  <a:t> </a:t>
                </a:r>
                <a:r>
                  <a:rPr lang="en-US" dirty="0"/>
                  <a:t>(v) and </a:t>
                </a:r>
                <a:r>
                  <a:rPr lang="en-US" i="1" u="sng" dirty="0"/>
                  <a:t>angular speed </a:t>
                </a:r>
                <a:r>
                  <a:rPr lang="en-US" dirty="0"/>
                  <a:t>in LCF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𝑟𝑜𝑙𝑙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𝑝𝑖𝑡𝑐h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𝑦𝑎𝑤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4"/>
                <a:stretch>
                  <a:fillRect l="-606" t="-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B2ED7-4D7F-4CF2-AC3E-58B64C09D5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83428" y="1498706"/>
            <a:ext cx="7177143" cy="325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2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399251" y="1409350"/>
            <a:ext cx="4305664" cy="3364683"/>
            <a:chOff x="2399251" y="1409350"/>
            <a:chExt cx="4305664" cy="3364683"/>
          </a:xfrm>
          <a:solidFill>
            <a:schemeClr val="accent3"/>
          </a:solidFill>
        </p:grpSpPr>
        <p:sp>
          <p:nvSpPr>
            <p:cNvPr id="3" name="Rectangular Callout 2"/>
            <p:cNvSpPr/>
            <p:nvPr/>
          </p:nvSpPr>
          <p:spPr>
            <a:xfrm>
              <a:off x="2399251" y="1409350"/>
              <a:ext cx="4305664" cy="3364683"/>
            </a:xfrm>
            <a:prstGeom prst="wedgeRectCallout">
              <a:avLst>
                <a:gd name="adj1" fmla="val -894"/>
                <a:gd name="adj2" fmla="val 53267"/>
              </a:avLst>
            </a:prstGeom>
            <a:grpFill/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6982" y="1503849"/>
              <a:ext cx="3979365" cy="3077241"/>
            </a:xfrm>
            <a:prstGeom prst="rect">
              <a:avLst/>
            </a:prstGeom>
            <a:grpFill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</p:grp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1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Automaton:</a:t>
            </a:r>
            <a:br>
              <a:rPr lang="en-US" dirty="0"/>
            </a:br>
            <a:r>
              <a:rPr lang="en-US" dirty="0"/>
              <a:t>	Movement set (6.2.3)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i="1" u="sng" dirty="0"/>
              <a:t>movement set</a:t>
            </a:r>
            <a:r>
              <a:rPr lang="en-US" dirty="0"/>
              <a:t> have been implemented containing movements lasting 1s: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movement execution</a:t>
            </a:r>
            <a:r>
              <a:rPr lang="en-US" dirty="0"/>
              <a:t>, with </a:t>
            </a:r>
            <a:r>
              <a:rPr lang="en-US" i="1" u="sng" dirty="0"/>
              <a:t>initial state</a:t>
            </a:r>
            <a:r>
              <a:rPr lang="en-US" dirty="0"/>
              <a:t> represented as a red plane, looks like follow: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197" y="3057228"/>
            <a:ext cx="3548543" cy="3459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B90880-D061-4319-86B2-89A2FA20648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53207" y="1745927"/>
            <a:ext cx="8184381" cy="75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9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Automaton:</a:t>
            </a:r>
            <a:br>
              <a:rPr lang="en-US" dirty="0"/>
            </a:br>
            <a:r>
              <a:rPr lang="en-US" dirty="0"/>
              <a:t>	Trajectory (6.2.3)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i="1" u="sng" dirty="0"/>
              <a:t>buffer</a:t>
            </a:r>
            <a:r>
              <a:rPr lang="en-US" dirty="0"/>
              <a:t> is an </a:t>
            </a:r>
            <a:r>
              <a:rPr lang="en-US" i="1" u="sng" dirty="0"/>
              <a:t>ordered list of movements</a:t>
            </a:r>
            <a:r>
              <a:rPr lang="en-US" dirty="0"/>
              <a:t> to be executed by UAS: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trajectory</a:t>
            </a:r>
            <a:r>
              <a:rPr lang="en-US" dirty="0"/>
              <a:t> for some </a:t>
            </a:r>
            <a:r>
              <a:rPr lang="en-US" i="1" u="sng" dirty="0"/>
              <a:t>initial state(0)</a:t>
            </a:r>
            <a:r>
              <a:rPr lang="en-US" dirty="0"/>
              <a:t> and </a:t>
            </a:r>
            <a:r>
              <a:rPr lang="en-US" i="1" u="sng" dirty="0"/>
              <a:t>buffer</a:t>
            </a:r>
            <a:r>
              <a:rPr lang="en-US" dirty="0"/>
              <a:t> is given as: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ACFFC-5CC6-478D-B961-94C7A56E77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85224" y="1682348"/>
            <a:ext cx="8540952" cy="7588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AF070D-947B-435E-9685-96DB5C0AC43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18451" y="3323152"/>
            <a:ext cx="8304762" cy="305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8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130804" y="948980"/>
            <a:ext cx="6386134" cy="3691778"/>
          </a:xfrm>
          <a:prstGeom prst="wedgeRectCallout">
            <a:avLst>
              <a:gd name="adj1" fmla="val 33709"/>
              <a:gd name="adj2" fmla="val 5552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9" r="7530" b="6587"/>
          <a:stretch/>
        </p:blipFill>
        <p:spPr>
          <a:xfrm>
            <a:off x="2247882" y="1012164"/>
            <a:ext cx="6157520" cy="3522558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9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Space segmentation – Avoidance Grid (6.3)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 intermediate operational space is segmented into </a:t>
            </a:r>
            <a:r>
              <a:rPr lang="en-US" b="1" i="1" u="sng" dirty="0"/>
              <a:t>avoidance grid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One </a:t>
            </a:r>
            <a:r>
              <a:rPr lang="en-US" b="1" i="1" u="sng" dirty="0"/>
              <a:t>cell space portion</a:t>
            </a:r>
            <a:r>
              <a:rPr lang="en-US" dirty="0"/>
              <a:t> is bounded by: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Refer to (def. 11,12)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D3D516-004B-4E58-A3F5-B41CBB0612D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99048" y="1566988"/>
            <a:ext cx="8345904" cy="19718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DFBAA8-D03B-4A1B-90FF-6435EBAD5AE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30557" y="4122445"/>
            <a:ext cx="8850285" cy="214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0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The RSA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segmented discrete operational space represented as </a:t>
            </a:r>
            <a:r>
              <a:rPr lang="en-US" i="1" u="sng" dirty="0"/>
              <a:t>avoidance grid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reach set approximation</a:t>
            </a:r>
            <a:r>
              <a:rPr lang="en-US" dirty="0"/>
              <a:t> is a </a:t>
            </a:r>
            <a:r>
              <a:rPr lang="en-US" i="1" u="sng" dirty="0"/>
              <a:t>set of trajectories</a:t>
            </a:r>
            <a:r>
              <a:rPr lang="en-US" dirty="0"/>
              <a:t> with common origin: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8789" y="1536792"/>
            <a:ext cx="3404085" cy="31628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01A0E1-B46D-4FF8-8F8A-A8383928518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18096" y="5160762"/>
            <a:ext cx="8825904" cy="13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1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Trajectory properties (6.4.2)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C2282-144C-4B56-BE49-B44B2D7AE9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32" t="17143" r="36317" b="19343"/>
          <a:stretch/>
        </p:blipFill>
        <p:spPr>
          <a:xfrm>
            <a:off x="530352" y="1341704"/>
            <a:ext cx="4041648" cy="43426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7CB580-DF67-4801-81B7-8D9CE797822B}"/>
              </a:ext>
            </a:extLst>
          </p:cNvPr>
          <p:cNvSpPr txBox="1"/>
          <p:nvPr/>
        </p:nvSpPr>
        <p:spPr>
          <a:xfrm>
            <a:off x="530352" y="5800276"/>
            <a:ext cx="3820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Coverage – the trajectory footprint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 6 trajectories 3 unique footprints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94DA08-25D3-41E1-B237-3B57E03B28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31" t="17772" r="36790" b="20811"/>
          <a:stretch/>
        </p:blipFill>
        <p:spPr>
          <a:xfrm>
            <a:off x="4572000" y="1341703"/>
            <a:ext cx="4041648" cy="42444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00E974-56BC-43E4-AB72-EF912235C09C}"/>
              </a:ext>
            </a:extLst>
          </p:cNvPr>
          <p:cNvSpPr txBox="1"/>
          <p:nvPr/>
        </p:nvSpPr>
        <p:spPr>
          <a:xfrm>
            <a:off x="4572000" y="5753191"/>
            <a:ext cx="4266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Turn ratio – count of turning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 Try to minimize turning in reach set !</a:t>
            </a:r>
          </a:p>
        </p:txBody>
      </p:sp>
    </p:spTree>
    <p:extLst>
      <p:ext uri="{BB962C8B-B14F-4D97-AF65-F5344CB8AC3E}">
        <p14:creationId xmlns:p14="http://schemas.microsoft.com/office/powerpoint/2010/main" val="202177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Airspace restrictions (2.3)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40077" y="1428374"/>
            <a:ext cx="7588146" cy="4346608"/>
            <a:chOff x="514350" y="2036730"/>
            <a:chExt cx="7588146" cy="434660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350" y="2036730"/>
              <a:ext cx="7588146" cy="4346608"/>
            </a:xfrm>
            <a:prstGeom prst="rect">
              <a:avLst/>
            </a:prstGeom>
          </p:spPr>
        </p:pic>
        <p:sp>
          <p:nvSpPr>
            <p:cNvPr id="7" name="Right Arrow 5"/>
            <p:cNvSpPr/>
            <p:nvPr/>
          </p:nvSpPr>
          <p:spPr>
            <a:xfrm rot="1896633">
              <a:off x="728132" y="2413000"/>
              <a:ext cx="1286933" cy="484632"/>
            </a:xfrm>
            <a:prstGeom prst="rightArrow">
              <a:avLst/>
            </a:prstGeom>
            <a:solidFill>
              <a:srgbClr val="7F7F7F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Airport</a:t>
              </a:r>
            </a:p>
          </p:txBody>
        </p:sp>
        <p:sp>
          <p:nvSpPr>
            <p:cNvPr id="8" name="Right Arrow 6"/>
            <p:cNvSpPr/>
            <p:nvPr/>
          </p:nvSpPr>
          <p:spPr>
            <a:xfrm rot="18457983">
              <a:off x="-22784" y="4118488"/>
              <a:ext cx="1667695" cy="484632"/>
            </a:xfrm>
            <a:prstGeom prst="rightArrow">
              <a:avLst/>
            </a:prstGeom>
            <a:solidFill>
              <a:srgbClr val="7030A0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Control zone</a:t>
              </a:r>
            </a:p>
          </p:txBody>
        </p:sp>
        <p:sp>
          <p:nvSpPr>
            <p:cNvPr id="9" name="Right Arrow 7"/>
            <p:cNvSpPr/>
            <p:nvPr/>
          </p:nvSpPr>
          <p:spPr>
            <a:xfrm rot="21181533">
              <a:off x="594215" y="5779317"/>
              <a:ext cx="1974100" cy="484632"/>
            </a:xfrm>
            <a:prstGeom prst="rightArrow">
              <a:avLst/>
            </a:prstGeom>
            <a:solidFill>
              <a:schemeClr val="accent2"/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Temporary area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03294" y="6199725"/>
            <a:ext cx="50257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</a:rPr>
              <a:t>*Example of air traffic constraints is taken from Czech national air traffic control portal (http://aisview.rlp.cz/)</a:t>
            </a:r>
          </a:p>
        </p:txBody>
      </p:sp>
    </p:spTree>
    <p:extLst>
      <p:ext uri="{BB962C8B-B14F-4D97-AF65-F5344CB8AC3E}">
        <p14:creationId xmlns:p14="http://schemas.microsoft.com/office/powerpoint/2010/main" val="106697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1AB4F-3BDF-4DE5-A237-5BE2B9E77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Property based approximations (6.4.3)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852A4-3207-4659-963E-B6F76E34C59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48640" y="1193483"/>
            <a:ext cx="8046720" cy="484632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Get the </a:t>
            </a:r>
          </a:p>
          <a:p>
            <a:pPr marL="0" indent="0">
              <a:buNone/>
            </a:pPr>
            <a:r>
              <a:rPr lang="en-US" sz="2800" dirty="0"/>
              <a:t>	minimal </a:t>
            </a:r>
          </a:p>
          <a:p>
            <a:pPr marL="0" indent="0">
              <a:buNone/>
            </a:pPr>
            <a:r>
              <a:rPr lang="en-US" sz="2800" b="1" i="1" dirty="0"/>
              <a:t>			</a:t>
            </a:r>
            <a:r>
              <a:rPr lang="en-US" sz="2800" b="1" i="1" u="sng" dirty="0"/>
              <a:t>discrete trajectory set</a:t>
            </a:r>
            <a:r>
              <a:rPr lang="en-US" sz="2800" dirty="0"/>
              <a:t> (RSA)</a:t>
            </a:r>
          </a:p>
          <a:p>
            <a:pPr marL="0" indent="0">
              <a:buNone/>
            </a:pPr>
            <a:r>
              <a:rPr lang="en-US" sz="2800" dirty="0"/>
              <a:t>				covering </a:t>
            </a:r>
          </a:p>
          <a:p>
            <a:pPr marL="0" indent="0">
              <a:buNone/>
            </a:pPr>
            <a:r>
              <a:rPr lang="en-US" sz="2800" b="1" i="1" dirty="0"/>
              <a:t>					</a:t>
            </a:r>
            <a:r>
              <a:rPr lang="en-US" sz="2800" b="1" i="1" u="sng" dirty="0"/>
              <a:t>all possible maneuvers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EB116-10E6-4B17-A772-4A370F8C2C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9F625-CB31-4606-8759-B770ECAB25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60" t="17062" r="36542" b="18877"/>
          <a:stretch/>
        </p:blipFill>
        <p:spPr>
          <a:xfrm>
            <a:off x="530352" y="3623418"/>
            <a:ext cx="2341548" cy="2563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6D2C8F-137C-4D09-BA62-3517DC5CD8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70" t="17275" r="36221" b="20586"/>
          <a:stretch/>
        </p:blipFill>
        <p:spPr>
          <a:xfrm>
            <a:off x="6178609" y="3597780"/>
            <a:ext cx="2416751" cy="248682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6AB0491-339F-4708-ACA7-F5D3DF8EFF8C}"/>
              </a:ext>
            </a:extLst>
          </p:cNvPr>
          <p:cNvSpPr/>
          <p:nvPr/>
        </p:nvSpPr>
        <p:spPr>
          <a:xfrm>
            <a:off x="3264492" y="4139416"/>
            <a:ext cx="3461047" cy="1283910"/>
          </a:xfrm>
          <a:prstGeom prst="rightArrow">
            <a:avLst/>
          </a:prstGeom>
          <a:solidFill>
            <a:srgbClr val="EB2819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Reach set Approximation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Calculation Process (6.4.3)</a:t>
            </a:r>
          </a:p>
        </p:txBody>
      </p:sp>
    </p:spTree>
    <p:extLst>
      <p:ext uri="{BB962C8B-B14F-4D97-AF65-F5344CB8AC3E}">
        <p14:creationId xmlns:p14="http://schemas.microsoft.com/office/powerpoint/2010/main" val="33367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0F68-D035-4E89-9822-2D5D58424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Developed Reach set Approximations 1/2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2E788-890C-48AA-AF50-1362D4FBDE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B106A2-F04E-43B6-B035-EE09FB2184A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Coverage-maximizing RSA (6.4.4)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high coverage rate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intruder/obstacle avoidance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Non-controlled airspace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84DC84-4CD6-46D7-957B-FA5D7A07C51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Turn-minimizing RSA 	(6.4.5)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high smoothness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Navigation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Non-controlled airspace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46B281-DFB6-434B-BD59-2AD82C0B60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10" t="16145" r="18941" b="16366"/>
          <a:stretch/>
        </p:blipFill>
        <p:spPr>
          <a:xfrm>
            <a:off x="1112478" y="1204448"/>
            <a:ext cx="2766843" cy="22593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C26A45-A12D-40BF-BACA-452150A9A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01" t="13654" r="18711" b="15564"/>
          <a:stretch/>
        </p:blipFill>
        <p:spPr>
          <a:xfrm>
            <a:off x="1171200" y="3864189"/>
            <a:ext cx="2649398" cy="219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9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0F68-D035-4E89-9822-2D5D58424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Developed Reach set Approximations	 2/2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2E788-890C-48AA-AF50-1362D4FBDE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B106A2-F04E-43B6-B035-EE09FB2184A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Combined RSA (6.4.7)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TM + CM RSA combination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avoidance/navigation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Controlled airspace in case of </a:t>
            </a:r>
            <a:r>
              <a:rPr lang="en-US" dirty="0"/>
              <a:t>	</a:t>
            </a:r>
            <a:r>
              <a:rPr lang="en-US" i="1" u="sng" dirty="0"/>
              <a:t>Emergency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84DC84-4CD6-46D7-957B-FA5D7A07C51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ACAS-like RSA (6.4.6)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ACAS behavior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Navigation/UTM Resolutions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Controlled airspace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0BC4FA-A961-4A99-BCD3-662AFC15FC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04" t="14286" r="18283" b="15292"/>
          <a:stretch/>
        </p:blipFill>
        <p:spPr>
          <a:xfrm>
            <a:off x="1112478" y="1263952"/>
            <a:ext cx="2766843" cy="2130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1BABDF-65FF-4059-9A14-52B1B1D25A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79" t="9252" r="20508" b="14744"/>
          <a:stretch/>
        </p:blipFill>
        <p:spPr>
          <a:xfrm>
            <a:off x="1193595" y="3802427"/>
            <a:ext cx="2604607" cy="242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6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plan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514578" y="965508"/>
            <a:ext cx="6020446" cy="3159078"/>
          </a:xfrm>
          <a:prstGeom prst="wedgeRectCallout">
            <a:avLst>
              <a:gd name="adj1" fmla="val 52102"/>
              <a:gd name="adj2" fmla="val 462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8" t="7546" r="51193" b="53210"/>
          <a:stretch/>
        </p:blipFill>
        <p:spPr>
          <a:xfrm>
            <a:off x="620785" y="1052532"/>
            <a:ext cx="5821959" cy="2979635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ADS-B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573417" y="894351"/>
            <a:ext cx="6033688" cy="4323601"/>
          </a:xfrm>
          <a:prstGeom prst="wedgeRectCallout">
            <a:avLst>
              <a:gd name="adj1" fmla="val -54252"/>
              <a:gd name="adj2" fmla="val -34412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50" name="Picture 2" descr="http://darrenenns.no-ip.org/dmenns/ADS-B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853" y="986912"/>
            <a:ext cx="5828084" cy="412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/>
          <p:cNvSpPr/>
          <p:nvPr/>
        </p:nvSpPr>
        <p:spPr>
          <a:xfrm>
            <a:off x="514578" y="961609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0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LiDAR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922789" y="948981"/>
            <a:ext cx="5593557" cy="3555907"/>
          </a:xfrm>
          <a:prstGeom prst="wedgeRectCallout">
            <a:avLst>
              <a:gd name="adj1" fmla="val 53362"/>
              <a:gd name="adj2" fmla="val -4023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27" name="Obrázo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22" y="1031096"/>
            <a:ext cx="5319032" cy="33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9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Maps – created from classified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pic>
        <p:nvPicPr>
          <p:cNvPr id="8" name="Obrázok 3"/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67" y="1193800"/>
            <a:ext cx="3617367" cy="2270125"/>
          </a:xfrm>
          <a:prstGeom prst="rect">
            <a:avLst/>
          </a:prstGeom>
        </p:spPr>
      </p:pic>
      <p:pic>
        <p:nvPicPr>
          <p:cNvPr id="9" name="Obrázok 5"/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10" y="1193800"/>
            <a:ext cx="3518054" cy="2270125"/>
          </a:xfrm>
          <a:prstGeom prst="rect">
            <a:avLst/>
          </a:prstGeom>
        </p:spPr>
      </p:pic>
      <p:pic>
        <p:nvPicPr>
          <p:cNvPr id="10" name="Obrázok 9"/>
          <p:cNvPicPr>
            <a:picLocks noGrp="1" noChangeAspect="1"/>
          </p:cNvPicPr>
          <p:nvPr>
            <p:ph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68" y="3784600"/>
            <a:ext cx="3642364" cy="2270125"/>
          </a:xfrm>
          <a:prstGeom prst="rect">
            <a:avLst/>
          </a:prstGeom>
        </p:spPr>
      </p:pic>
      <p:pic>
        <p:nvPicPr>
          <p:cNvPr id="11" name="Obrázok 13"/>
          <p:cNvPicPr>
            <a:picLocks noGrp="1" noChangeAspect="1"/>
          </p:cNvPicPr>
          <p:nvPr>
            <p:ph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989" y="3784600"/>
            <a:ext cx="3900096" cy="2270125"/>
          </a:xfrm>
          <a:prstGeom prst="rect">
            <a:avLst/>
          </a:prstGeom>
        </p:spPr>
      </p:pic>
      <p:sp>
        <p:nvSpPr>
          <p:cNvPr id="12" name="Rounded Rectangle 12"/>
          <p:cNvSpPr/>
          <p:nvPr/>
        </p:nvSpPr>
        <p:spPr>
          <a:xfrm>
            <a:off x="354183" y="933695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data</a:t>
            </a:r>
          </a:p>
        </p:txBody>
      </p:sp>
      <p:sp>
        <p:nvSpPr>
          <p:cNvPr id="14" name="Rounded Rectangle 12"/>
          <p:cNvSpPr/>
          <p:nvPr/>
        </p:nvSpPr>
        <p:spPr>
          <a:xfrm>
            <a:off x="7078772" y="933695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Vegetation</a:t>
            </a:r>
          </a:p>
        </p:txBody>
      </p:sp>
      <p:sp>
        <p:nvSpPr>
          <p:cNvPr id="15" name="Rounded Rectangle 12"/>
          <p:cNvSpPr/>
          <p:nvPr/>
        </p:nvSpPr>
        <p:spPr>
          <a:xfrm>
            <a:off x="7078772" y="5744419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Buildings</a:t>
            </a:r>
          </a:p>
        </p:txBody>
      </p:sp>
      <p:sp>
        <p:nvSpPr>
          <p:cNvPr id="16" name="Rounded Rectangle 12"/>
          <p:cNvSpPr/>
          <p:nvPr/>
        </p:nvSpPr>
        <p:spPr>
          <a:xfrm>
            <a:off x="354183" y="5744419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Terrain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79461" y="6186879"/>
            <a:ext cx="775853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[*] Maria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Cerna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 Usage of maps obtained by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lidar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uav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navigation.  Master thesis, Institute of Automotive Mechatronics,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Faculty of Electrical Engineering and Information Technology, Slovak University of Technology,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Ilkovicova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3, Bratislava. Slovak Republic,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jun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2018.</a:t>
            </a:r>
          </a:p>
        </p:txBody>
      </p:sp>
    </p:spTree>
    <p:extLst>
      <p:ext uri="{BB962C8B-B14F-4D97-AF65-F5344CB8AC3E}">
        <p14:creationId xmlns:p14="http://schemas.microsoft.com/office/powerpoint/2010/main" val="16436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Map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1904301" y="1935667"/>
            <a:ext cx="5050172" cy="3794014"/>
          </a:xfrm>
          <a:prstGeom prst="wedgeRectCallout">
            <a:avLst>
              <a:gd name="adj1" fmla="val 2516"/>
              <a:gd name="adj2" fmla="val -5344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" t="6430" r="4515" b="3389"/>
          <a:stretch/>
        </p:blipFill>
        <p:spPr>
          <a:xfrm>
            <a:off x="2004968" y="2038662"/>
            <a:ext cx="4882393" cy="3607268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3609747" y="907318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4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Grid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43302" y="907318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cxnSpLocks/>
            <a:stCxn id="10" idx="2"/>
            <a:endCxn id="6" idx="0"/>
          </p:cNvCxnSpPr>
          <p:nvPr/>
        </p:nvCxnSpPr>
        <p:spPr>
          <a:xfrm rot="16200000" flipH="1">
            <a:off x="2550549" y="733421"/>
            <a:ext cx="862321" cy="3122240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8" idx="2"/>
            <a:endCxn id="6" idx="0"/>
          </p:cNvCxnSpPr>
          <p:nvPr/>
        </p:nvCxnSpPr>
        <p:spPr>
          <a:xfrm rot="5400000">
            <a:off x="5645718" y="760493"/>
            <a:ext cx="862321" cy="3068097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9" idx="2"/>
            <a:endCxn id="6" idx="0"/>
          </p:cNvCxnSpPr>
          <p:nvPr/>
        </p:nvCxnSpPr>
        <p:spPr>
          <a:xfrm flipH="1">
            <a:off x="4542829" y="1821718"/>
            <a:ext cx="6484" cy="90398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stCxn id="6" idx="2"/>
            <a:endCxn id="5" idx="0"/>
          </p:cNvCxnSpPr>
          <p:nvPr/>
        </p:nvCxnSpPr>
        <p:spPr>
          <a:xfrm flipH="1">
            <a:off x="4515757" y="3337128"/>
            <a:ext cx="27072" cy="330258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ular Callout 28"/>
          <p:cNvSpPr/>
          <p:nvPr/>
        </p:nvSpPr>
        <p:spPr>
          <a:xfrm>
            <a:off x="150554" y="153070"/>
            <a:ext cx="3146319" cy="2778735"/>
          </a:xfrm>
          <a:prstGeom prst="wedgeRectCallout">
            <a:avLst>
              <a:gd name="adj1" fmla="val 87651"/>
              <a:gd name="adj2" fmla="val 53911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33" name="Rectangular Callout 32"/>
          <p:cNvSpPr/>
          <p:nvPr/>
        </p:nvSpPr>
        <p:spPr>
          <a:xfrm>
            <a:off x="5914239" y="154904"/>
            <a:ext cx="3055703" cy="2778735"/>
          </a:xfrm>
          <a:prstGeom prst="wedgeRectCallout">
            <a:avLst>
              <a:gd name="adj1" fmla="val -92907"/>
              <a:gd name="adj2" fmla="val 5364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37" name="Rectangular Callout 34"/>
          <p:cNvSpPr/>
          <p:nvPr/>
        </p:nvSpPr>
        <p:spPr>
          <a:xfrm>
            <a:off x="5801753" y="3491627"/>
            <a:ext cx="3168188" cy="2778735"/>
          </a:xfrm>
          <a:prstGeom prst="wedgeRectCallout">
            <a:avLst>
              <a:gd name="adj1" fmla="val -87819"/>
              <a:gd name="adj2" fmla="val -66329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3191" t="9838" r="38903" b="13596"/>
          <a:stretch/>
        </p:blipFill>
        <p:spPr>
          <a:xfrm>
            <a:off x="266170" y="222568"/>
            <a:ext cx="2862719" cy="26255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13191" t="9838" r="38903" b="13596"/>
          <a:stretch/>
        </p:blipFill>
        <p:spPr>
          <a:xfrm>
            <a:off x="6006133" y="249627"/>
            <a:ext cx="2833216" cy="259851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636818" y="2725702"/>
            <a:ext cx="1812022" cy="611426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/>
          <a:srcRect l="13070" t="9838" r="38244" b="13596"/>
          <a:stretch/>
        </p:blipFill>
        <p:spPr>
          <a:xfrm>
            <a:off x="5981906" y="3607830"/>
            <a:ext cx="2862202" cy="2583086"/>
          </a:xfrm>
          <a:prstGeom prst="rect">
            <a:avLst/>
          </a:prstGeom>
        </p:spPr>
      </p:pic>
      <p:sp>
        <p:nvSpPr>
          <p:cNvPr id="31" name="Rectangular Callout 30"/>
          <p:cNvSpPr/>
          <p:nvPr/>
        </p:nvSpPr>
        <p:spPr>
          <a:xfrm>
            <a:off x="70912" y="3496519"/>
            <a:ext cx="3158849" cy="2778735"/>
          </a:xfrm>
          <a:prstGeom prst="wedgeRectCallout">
            <a:avLst>
              <a:gd name="adj1" fmla="val 84640"/>
              <a:gd name="adj2" fmla="val -62918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/>
          <a:srcRect l="13070" t="9838" r="37815" b="13596"/>
          <a:stretch/>
        </p:blipFill>
        <p:spPr>
          <a:xfrm>
            <a:off x="164514" y="3580856"/>
            <a:ext cx="2917578" cy="261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1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1/7 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3166" t="9820" r="11583" b="13290"/>
          <a:stretch/>
        </p:blipFill>
        <p:spPr>
          <a:xfrm>
            <a:off x="530352" y="1193483"/>
            <a:ext cx="7680960" cy="45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5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UAS Traffic Management (UTM) (2.5)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" y="1193484"/>
            <a:ext cx="2459924" cy="48463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711" y="1193484"/>
            <a:ext cx="2479978" cy="48463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2993" y="1193482"/>
            <a:ext cx="2466067" cy="480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2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2/7 Threat (obstacle) assessment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2576" t="10215" r="11761" b="13274"/>
          <a:stretch/>
        </p:blipFill>
        <p:spPr>
          <a:xfrm>
            <a:off x="532340" y="1193482"/>
            <a:ext cx="7678972" cy="44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8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3/7 Unknown state of the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071" t="9805" r="11987" b="13265"/>
          <a:stretch/>
        </p:blipFill>
        <p:spPr>
          <a:xfrm>
            <a:off x="532340" y="1193483"/>
            <a:ext cx="7678972" cy="452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3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4/7 Reach set approx. projection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308" t="10016" r="11869" b="13474"/>
          <a:stretch/>
        </p:blipFill>
        <p:spPr>
          <a:xfrm>
            <a:off x="530352" y="1193482"/>
            <a:ext cx="7680960" cy="450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6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6/7 Reachable/Unreachable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206" t="10006" r="11852" b="13274"/>
          <a:stretch/>
        </p:blipFill>
        <p:spPr>
          <a:xfrm>
            <a:off x="530352" y="1193482"/>
            <a:ext cx="7680960" cy="451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1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7/7 Trajectory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206" t="10006" r="11611" b="13484"/>
          <a:stretch/>
        </p:blipFill>
        <p:spPr>
          <a:xfrm>
            <a:off x="532340" y="1193482"/>
            <a:ext cx="8046720" cy="469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6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control run (6.5.2)</a:t>
            </a:r>
            <a:br>
              <a:rPr lang="en-US" dirty="0"/>
            </a:br>
            <a:r>
              <a:rPr lang="en-US" dirty="0"/>
              <a:t>	Multiple avoidance run joined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311" t="10226" r="12108" b="13683"/>
          <a:stretch/>
        </p:blipFill>
        <p:spPr>
          <a:xfrm>
            <a:off x="530352" y="1193483"/>
            <a:ext cx="7680960" cy="449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6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367454" y="2218073"/>
            <a:ext cx="4843858" cy="1754326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UAS 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Traffic Management Concept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351969" y="4488182"/>
            <a:ext cx="4859343" cy="2031325"/>
          </a:xfrm>
          <a:prstGeom prst="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UAS 2 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i="1" u="sng" dirty="0"/>
              <a:t>Each vehicle is calculating Collision Cases</a:t>
            </a:r>
            <a:r>
              <a:rPr lang="en-US" dirty="0"/>
              <a:t>  to nearby vehicles, </a:t>
            </a:r>
          </a:p>
          <a:p>
            <a:r>
              <a:rPr lang="en-US" i="1" u="sng" dirty="0"/>
              <a:t>UTM is also calculating Collision Cases</a:t>
            </a:r>
            <a:r>
              <a:rPr lang="en-US" dirty="0"/>
              <a:t> to cluster vehicles,</a:t>
            </a:r>
          </a:p>
          <a:p>
            <a:r>
              <a:rPr lang="en-US" dirty="0"/>
              <a:t>UTM issues </a:t>
            </a:r>
            <a:r>
              <a:rPr lang="en-US" b="1" i="1" u="sng" dirty="0"/>
              <a:t>Resolution advisories</a:t>
            </a:r>
            <a:r>
              <a:rPr lang="en-US" dirty="0"/>
              <a:t> or separation rules to prevent collision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6324189" y="5405759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3542098" y="541210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6324189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3542098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pic>
        <p:nvPicPr>
          <p:cNvPr id="34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337087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9"/>
          <p:cNvSpPr/>
          <p:nvPr/>
        </p:nvSpPr>
        <p:spPr>
          <a:xfrm>
            <a:off x="724622" y="3855869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1" name="Straight Arrow Connector 10"/>
          <p:cNvCxnSpPr>
            <a:cxnSpLocks/>
            <a:stCxn id="9" idx="0"/>
            <a:endCxn id="8" idx="1"/>
          </p:cNvCxnSpPr>
          <p:nvPr/>
        </p:nvCxnSpPr>
        <p:spPr>
          <a:xfrm rot="5400000" flipH="1" flipV="1">
            <a:off x="2063625" y="2377397"/>
            <a:ext cx="1045481" cy="191146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0"/>
          <p:cNvCxnSpPr>
            <a:cxnSpLocks/>
            <a:stCxn id="9" idx="2"/>
            <a:endCxn id="6" idx="1"/>
          </p:cNvCxnSpPr>
          <p:nvPr/>
        </p:nvCxnSpPr>
        <p:spPr>
          <a:xfrm rot="16200000" flipH="1">
            <a:off x="2036846" y="4364055"/>
            <a:ext cx="1099039" cy="1911465"/>
          </a:xfrm>
          <a:prstGeom prst="bent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0"/>
          <p:cNvCxnSpPr>
            <a:cxnSpLocks/>
            <a:stCxn id="8" idx="3"/>
            <a:endCxn id="7" idx="1"/>
          </p:cNvCxnSpPr>
          <p:nvPr/>
        </p:nvCxnSpPr>
        <p:spPr>
          <a:xfrm>
            <a:off x="5354120" y="2810388"/>
            <a:ext cx="9700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10"/>
          <p:cNvCxnSpPr>
            <a:cxnSpLocks/>
            <a:stCxn id="6" idx="3"/>
            <a:endCxn id="5" idx="1"/>
          </p:cNvCxnSpPr>
          <p:nvPr/>
        </p:nvCxnSpPr>
        <p:spPr>
          <a:xfrm flipV="1">
            <a:off x="5354120" y="5862959"/>
            <a:ext cx="970069" cy="6349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10"/>
          <p:cNvCxnSpPr>
            <a:cxnSpLocks/>
            <a:stCxn id="8" idx="2"/>
            <a:endCxn id="9" idx="3"/>
          </p:cNvCxnSpPr>
          <p:nvPr/>
        </p:nvCxnSpPr>
        <p:spPr>
          <a:xfrm rot="5400000">
            <a:off x="2969637" y="2834596"/>
            <a:ext cx="1045481" cy="191146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10"/>
          <p:cNvCxnSpPr>
            <a:cxnSpLocks/>
            <a:stCxn id="6" idx="0"/>
            <a:endCxn id="9" idx="3"/>
          </p:cNvCxnSpPr>
          <p:nvPr/>
        </p:nvCxnSpPr>
        <p:spPr>
          <a:xfrm rot="16200000" flipV="1">
            <a:off x="2942858" y="3906856"/>
            <a:ext cx="1099039" cy="1911465"/>
          </a:xfrm>
          <a:prstGeom prst="curved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4770269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croll: Horizontal 36"/>
          <p:cNvSpPr/>
          <p:nvPr/>
        </p:nvSpPr>
        <p:spPr>
          <a:xfrm>
            <a:off x="2594359" y="3316341"/>
            <a:ext cx="2323471" cy="490776"/>
          </a:xfrm>
          <a:prstGeom prst="horizontalScroll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Position notification</a:t>
            </a:r>
          </a:p>
        </p:txBody>
      </p:sp>
      <p:sp>
        <p:nvSpPr>
          <p:cNvPr id="38" name="Scroll: Horizontal 37"/>
          <p:cNvSpPr/>
          <p:nvPr/>
        </p:nvSpPr>
        <p:spPr>
          <a:xfrm>
            <a:off x="2594359" y="4862669"/>
            <a:ext cx="2323471" cy="490776"/>
          </a:xfrm>
          <a:prstGeom prst="horizontalScroll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Position notification</a:t>
            </a:r>
          </a:p>
        </p:txBody>
      </p:sp>
      <p:sp>
        <p:nvSpPr>
          <p:cNvPr id="39" name="Scroll: Vertical 38"/>
          <p:cNvSpPr/>
          <p:nvPr/>
        </p:nvSpPr>
        <p:spPr>
          <a:xfrm>
            <a:off x="236735" y="2975828"/>
            <a:ext cx="1345134" cy="790099"/>
          </a:xfrm>
          <a:prstGeom prst="verticalScroll">
            <a:avLst/>
          </a:prstGeom>
          <a:ln w="127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Collision Case</a:t>
            </a:r>
          </a:p>
        </p:txBody>
      </p:sp>
      <p:sp>
        <p:nvSpPr>
          <p:cNvPr id="40" name="Arrow: Pentagon 39"/>
          <p:cNvSpPr/>
          <p:nvPr/>
        </p:nvSpPr>
        <p:spPr>
          <a:xfrm>
            <a:off x="1199121" y="2326140"/>
            <a:ext cx="1503770" cy="369332"/>
          </a:xfrm>
          <a:prstGeom prst="homePlate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Resolution</a:t>
            </a:r>
          </a:p>
        </p:txBody>
      </p:sp>
      <p:sp>
        <p:nvSpPr>
          <p:cNvPr id="41" name="Arrow: Pentagon 40"/>
          <p:cNvSpPr/>
          <p:nvPr/>
        </p:nvSpPr>
        <p:spPr>
          <a:xfrm>
            <a:off x="1199121" y="5936942"/>
            <a:ext cx="1503770" cy="369332"/>
          </a:xfrm>
          <a:prstGeom prst="homePlat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113485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3464821" y="2003817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6767038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Decision point</a:t>
            </a:r>
          </a:p>
          <a:p>
            <a:pPr algn="ctr"/>
            <a:r>
              <a:rPr lang="en-US" dirty="0"/>
              <a:t>(Join point)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530352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530352" y="402087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Parser</a:t>
            </a:r>
          </a:p>
        </p:txBody>
      </p:sp>
      <p:sp>
        <p:nvSpPr>
          <p:cNvPr id="9" name="Rounded Rectangle 9"/>
          <p:cNvSpPr/>
          <p:nvPr/>
        </p:nvSpPr>
        <p:spPr>
          <a:xfrm>
            <a:off x="3462833" y="5914193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Condition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767038" y="402501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cxnSp>
        <p:nvCxnSpPr>
          <p:cNvPr id="11" name="Straight Arrow Connector 9"/>
          <p:cNvCxnSpPr>
            <a:cxnSpLocks/>
            <a:stCxn id="8" idx="3"/>
            <a:endCxn id="9" idx="1"/>
          </p:cNvCxnSpPr>
          <p:nvPr/>
        </p:nvCxnSpPr>
        <p:spPr>
          <a:xfrm>
            <a:off x="2342374" y="4190931"/>
            <a:ext cx="1120459" cy="189331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9"/>
          <p:cNvCxnSpPr>
            <a:cxnSpLocks/>
            <a:stCxn id="9" idx="3"/>
            <a:endCxn id="10" idx="1"/>
          </p:cNvCxnSpPr>
          <p:nvPr/>
        </p:nvCxnSpPr>
        <p:spPr>
          <a:xfrm flipV="1">
            <a:off x="5274855" y="4195071"/>
            <a:ext cx="1492183" cy="188917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Rounded Rectangle 9"/>
          <p:cNvSpPr/>
          <p:nvPr/>
        </p:nvSpPr>
        <p:spPr>
          <a:xfrm>
            <a:off x="532340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21" name="Rounded Rectangle 9"/>
          <p:cNvSpPr/>
          <p:nvPr/>
        </p:nvSpPr>
        <p:spPr>
          <a:xfrm>
            <a:off x="6767038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22" name="Rounded Rectangle 9"/>
          <p:cNvSpPr/>
          <p:nvPr/>
        </p:nvSpPr>
        <p:spPr>
          <a:xfrm>
            <a:off x="3464821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cxnSp>
        <p:nvCxnSpPr>
          <p:cNvPr id="23" name="Straight Arrow Connector 9"/>
          <p:cNvCxnSpPr>
            <a:cxnSpLocks/>
            <a:endCxn id="5" idx="1"/>
          </p:cNvCxnSpPr>
          <p:nvPr/>
        </p:nvCxnSpPr>
        <p:spPr>
          <a:xfrm>
            <a:off x="2309812" y="1372821"/>
            <a:ext cx="1155009" cy="1088196"/>
          </a:xfrm>
          <a:prstGeom prst="curvedConnector3">
            <a:avLst/>
          </a:prstGeom>
          <a:ln w="57150">
            <a:solidFill>
              <a:srgbClr val="E71D1D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9"/>
          <p:cNvCxnSpPr>
            <a:cxnSpLocks/>
            <a:stCxn id="6" idx="1"/>
            <a:endCxn id="5" idx="3"/>
          </p:cNvCxnSpPr>
          <p:nvPr/>
        </p:nvCxnSpPr>
        <p:spPr>
          <a:xfrm rot="10800000" flipV="1">
            <a:off x="5276844" y="1318671"/>
            <a:ext cx="1490195" cy="1142346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9"/>
          <p:cNvCxnSpPr>
            <a:cxnSpLocks/>
            <a:stCxn id="22" idx="2"/>
            <a:endCxn id="5" idx="0"/>
          </p:cNvCxnSpPr>
          <p:nvPr/>
        </p:nvCxnSpPr>
        <p:spPr>
          <a:xfrm>
            <a:off x="4370832" y="1775871"/>
            <a:ext cx="0" cy="2279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9"/>
          <p:cNvCxnSpPr>
            <a:cxnSpLocks/>
            <a:stCxn id="21" idx="0"/>
            <a:endCxn id="6" idx="2"/>
          </p:cNvCxnSpPr>
          <p:nvPr/>
        </p:nvCxnSpPr>
        <p:spPr>
          <a:xfrm flipV="1">
            <a:off x="7673049" y="1775871"/>
            <a:ext cx="0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9"/>
          <p:cNvCxnSpPr>
            <a:cxnSpLocks/>
            <a:stCxn id="20" idx="0"/>
            <a:endCxn id="7" idx="2"/>
          </p:cNvCxnSpPr>
          <p:nvPr/>
        </p:nvCxnSpPr>
        <p:spPr>
          <a:xfrm flipH="1" flipV="1">
            <a:off x="1436363" y="1775871"/>
            <a:ext cx="1988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9"/>
          <p:cNvCxnSpPr>
            <a:cxnSpLocks/>
            <a:stCxn id="5" idx="2"/>
            <a:endCxn id="8" idx="0"/>
          </p:cNvCxnSpPr>
          <p:nvPr/>
        </p:nvCxnSpPr>
        <p:spPr>
          <a:xfrm rot="5400000">
            <a:off x="2352268" y="2002313"/>
            <a:ext cx="1102660" cy="2934469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30352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Parse context: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Position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462833" y="4020878"/>
            <a:ext cx="1779460" cy="17543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Check condition: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Velocity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767038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Take action: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Slow down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767038" y="3019651"/>
            <a:ext cx="1779460" cy="646331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Velocity Recalculation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30352" y="3019651"/>
            <a:ext cx="1779460" cy="36933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My mission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26544" y="730056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Gather </a:t>
            </a:r>
          </a:p>
          <a:p>
            <a:r>
              <a:rPr lang="en-US" dirty="0">
                <a:solidFill>
                  <a:schemeClr val="tx2"/>
                </a:solidFill>
              </a:rPr>
              <a:t>Context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419535" y="749563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Invoke </a:t>
            </a:r>
          </a:p>
          <a:p>
            <a:r>
              <a:rPr lang="en-US" dirty="0">
                <a:solidFill>
                  <a:schemeClr val="tx2"/>
                </a:solidFill>
              </a:rPr>
              <a:t>Engine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29833" y="347589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Invoke Rule Instance</a:t>
            </a:r>
          </a:p>
        </p:txBody>
      </p:sp>
    </p:spTree>
    <p:extLst>
      <p:ext uri="{BB962C8B-B14F-4D97-AF65-F5344CB8AC3E}">
        <p14:creationId xmlns:p14="http://schemas.microsoft.com/office/powerpoint/2010/main" val="97913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Test plan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plan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903688" y="856420"/>
            <a:ext cx="6934287" cy="556473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0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Goal in controlled airspace: </a:t>
            </a:r>
            <a:br>
              <a:rPr lang="en-US" dirty="0"/>
            </a:br>
            <a:r>
              <a:rPr lang="en-US" dirty="0"/>
              <a:t>			Remain well clear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898" y="1671655"/>
            <a:ext cx="6787604" cy="482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5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Maze Solver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Storm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59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(7.3.3)</a:t>
            </a:r>
            <a:br>
              <a:rPr lang="en-US" dirty="0"/>
            </a:br>
            <a:r>
              <a:rPr lang="en-US" dirty="0"/>
              <a:t>	Maze</a:t>
            </a:r>
          </a:p>
        </p:txBody>
      </p:sp>
      <p:pic>
        <p:nvPicPr>
          <p:cNvPr id="5" name="maz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096" r="10200"/>
          <a:stretch/>
        </p:blipFill>
        <p:spPr>
          <a:xfrm>
            <a:off x="530352" y="1222131"/>
            <a:ext cx="7986661" cy="563586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6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(7.3.4):</a:t>
            </a:r>
            <a:br>
              <a:rPr lang="en-US" dirty="0"/>
            </a:br>
            <a:r>
              <a:rPr lang="en-US" dirty="0"/>
              <a:t>	Storm</a:t>
            </a:r>
          </a:p>
        </p:txBody>
      </p:sp>
      <p:pic>
        <p:nvPicPr>
          <p:cNvPr id="5" name="storm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9742" b="9565"/>
          <a:stretch/>
        </p:blipFill>
        <p:spPr>
          <a:xfrm>
            <a:off x="0" y="1732085"/>
            <a:ext cx="9144000" cy="414997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06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Rules of the Air Simulations: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Converging Maneuver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Head On Approach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Overtake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58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5" name="Pie 15"/>
          <p:cNvSpPr/>
          <p:nvPr/>
        </p:nvSpPr>
        <p:spPr>
          <a:xfrm>
            <a:off x="959955" y="92522"/>
            <a:ext cx="3014039" cy="3014039"/>
          </a:xfrm>
          <a:prstGeom prst="pie">
            <a:avLst>
              <a:gd name="adj1" fmla="val 0"/>
              <a:gd name="adj2" fmla="val 5375887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7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6" idx="0"/>
          </p:cNvCxnSpPr>
          <p:nvPr/>
        </p:nvCxnSpPr>
        <p:spPr>
          <a:xfrm>
            <a:off x="2466975" y="1009650"/>
            <a:ext cx="0" cy="4342083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70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blipFill>
                <a:blip r:embed="rId4"/>
                <a:stretch>
                  <a:fillRect l="-63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2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>
            <a:stCxn id="6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7"/>
          <p:cNvSpPr/>
          <p:nvPr/>
        </p:nvSpPr>
        <p:spPr>
          <a:xfrm>
            <a:off x="2470150" y="2489200"/>
            <a:ext cx="5334000" cy="2870200"/>
          </a:xfrm>
          <a:custGeom>
            <a:avLst/>
            <a:gdLst>
              <a:gd name="connsiteX0" fmla="*/ 0 w 5334000"/>
              <a:gd name="connsiteY0" fmla="*/ 2870200 h 2870200"/>
              <a:gd name="connsiteX1" fmla="*/ 1327150 w 5334000"/>
              <a:gd name="connsiteY1" fmla="*/ 457200 h 2870200"/>
              <a:gd name="connsiteX2" fmla="*/ 5334000 w 5334000"/>
              <a:gd name="connsiteY2" fmla="*/ 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0" h="2870200">
                <a:moveTo>
                  <a:pt x="0" y="2870200"/>
                </a:moveTo>
                <a:cubicBezTo>
                  <a:pt x="219075" y="1902883"/>
                  <a:pt x="438150" y="935567"/>
                  <a:pt x="1327150" y="457200"/>
                </a:cubicBezTo>
                <a:cubicBezTo>
                  <a:pt x="2216150" y="-21167"/>
                  <a:pt x="4552950" y="164042"/>
                  <a:pt x="5334000" y="0"/>
                </a:cubicBezTo>
              </a:path>
            </a:pathLst>
          </a:cu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6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right and stay away from approaching aircraft</a:t>
            </a:r>
          </a:p>
        </p:txBody>
      </p:sp>
    </p:spTree>
    <p:extLst>
      <p:ext uri="{BB962C8B-B14F-4D97-AF65-F5344CB8AC3E}">
        <p14:creationId xmlns:p14="http://schemas.microsoft.com/office/powerpoint/2010/main" val="20749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755650" y="1615245"/>
            <a:ext cx="6127750" cy="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Freeform 2"/>
          <p:cNvSpPr/>
          <p:nvPr/>
        </p:nvSpPr>
        <p:spPr>
          <a:xfrm>
            <a:off x="2457450" y="2743200"/>
            <a:ext cx="1968500" cy="2628900"/>
          </a:xfrm>
          <a:custGeom>
            <a:avLst/>
            <a:gdLst>
              <a:gd name="connsiteX0" fmla="*/ 0 w 1968500"/>
              <a:gd name="connsiteY0" fmla="*/ 2628900 h 2628900"/>
              <a:gd name="connsiteX1" fmla="*/ 361950 w 1968500"/>
              <a:gd name="connsiteY1" fmla="*/ 1346200 h 2628900"/>
              <a:gd name="connsiteX2" fmla="*/ 1066800 w 1968500"/>
              <a:gd name="connsiteY2" fmla="*/ 381000 h 2628900"/>
              <a:gd name="connsiteX3" fmla="*/ 1968500 w 1968500"/>
              <a:gd name="connsiteY3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0" h="2628900">
                <a:moveTo>
                  <a:pt x="0" y="2628900"/>
                </a:moveTo>
                <a:cubicBezTo>
                  <a:pt x="92075" y="2174875"/>
                  <a:pt x="184150" y="1720850"/>
                  <a:pt x="361950" y="1346200"/>
                </a:cubicBezTo>
                <a:cubicBezTo>
                  <a:pt x="539750" y="971550"/>
                  <a:pt x="799042" y="605367"/>
                  <a:pt x="1066800" y="381000"/>
                </a:cubicBezTo>
                <a:cubicBezTo>
                  <a:pt x="1334558" y="156633"/>
                  <a:pt x="1893358" y="29633"/>
                  <a:pt x="1968500" y="0"/>
                </a:cubicBezTo>
              </a:path>
            </a:pathLst>
          </a:cu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3901945">
            <a:off x="3448049" y="2479062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9" idx="0"/>
          </p:cNvCxnSpPr>
          <p:nvPr/>
        </p:nvCxnSpPr>
        <p:spPr>
          <a:xfrm flipV="1">
            <a:off x="1990066" y="1615245"/>
            <a:ext cx="4893334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2009775" y="115421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8"/>
          <p:cNvSpPr/>
          <p:nvPr/>
        </p:nvSpPr>
        <p:spPr>
          <a:xfrm>
            <a:off x="4406900" y="1079500"/>
            <a:ext cx="1986164" cy="1663700"/>
          </a:xfrm>
          <a:custGeom>
            <a:avLst/>
            <a:gdLst>
              <a:gd name="connsiteX0" fmla="*/ 0 w 1986164"/>
              <a:gd name="connsiteY0" fmla="*/ 1663700 h 1663700"/>
              <a:gd name="connsiteX1" fmla="*/ 1320800 w 1986164"/>
              <a:gd name="connsiteY1" fmla="*/ 1174750 h 1663700"/>
              <a:gd name="connsiteX2" fmla="*/ 1860550 w 1986164"/>
              <a:gd name="connsiteY2" fmla="*/ 787400 h 1663700"/>
              <a:gd name="connsiteX3" fmla="*/ 1962150 w 1986164"/>
              <a:gd name="connsiteY3" fmla="*/ 273050 h 1663700"/>
              <a:gd name="connsiteX4" fmla="*/ 1511300 w 1986164"/>
              <a:gd name="connsiteY4" fmla="*/ 0 h 16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6164" h="1663700">
                <a:moveTo>
                  <a:pt x="0" y="1663700"/>
                </a:moveTo>
                <a:cubicBezTo>
                  <a:pt x="505354" y="1492250"/>
                  <a:pt x="1010708" y="1320800"/>
                  <a:pt x="1320800" y="1174750"/>
                </a:cubicBezTo>
                <a:cubicBezTo>
                  <a:pt x="1630892" y="1028700"/>
                  <a:pt x="1753658" y="937683"/>
                  <a:pt x="1860550" y="787400"/>
                </a:cubicBezTo>
                <a:cubicBezTo>
                  <a:pt x="1967442" y="637117"/>
                  <a:pt x="2020358" y="404283"/>
                  <a:pt x="1962150" y="273050"/>
                </a:cubicBezTo>
                <a:cubicBezTo>
                  <a:pt x="1903942" y="141817"/>
                  <a:pt x="1600200" y="37042"/>
                  <a:pt x="1511300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2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original path behind other aircraft</a:t>
            </a:r>
          </a:p>
        </p:txBody>
      </p:sp>
    </p:spTree>
    <p:extLst>
      <p:ext uri="{BB962C8B-B14F-4D97-AF65-F5344CB8AC3E}">
        <p14:creationId xmlns:p14="http://schemas.microsoft.com/office/powerpoint/2010/main" val="300845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(7.4.1):</a:t>
            </a:r>
            <a:br>
              <a:rPr lang="en-US" dirty="0"/>
            </a:br>
            <a:r>
              <a:rPr lang="en-US" dirty="0"/>
              <a:t>	Rule-based converging</a:t>
            </a:r>
          </a:p>
        </p:txBody>
      </p:sp>
      <p:pic>
        <p:nvPicPr>
          <p:cNvPr id="5" name="ruleConverging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7320" r="16796"/>
          <a:stretch/>
        </p:blipFill>
        <p:spPr>
          <a:xfrm>
            <a:off x="1318845" y="1222254"/>
            <a:ext cx="6594231" cy="56293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7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5400000">
            <a:off x="534287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7702281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e 14"/>
          <p:cNvSpPr/>
          <p:nvPr/>
        </p:nvSpPr>
        <p:spPr>
          <a:xfrm>
            <a:off x="3133725" y="1897088"/>
            <a:ext cx="2932421" cy="2927402"/>
          </a:xfrm>
          <a:prstGeom prst="pie">
            <a:avLst>
              <a:gd name="adj1" fmla="val 10800000"/>
              <a:gd name="adj2" fmla="val 5143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 16"/>
          <p:cNvSpPr/>
          <p:nvPr/>
        </p:nvSpPr>
        <p:spPr>
          <a:xfrm>
            <a:off x="1438275" y="3362325"/>
            <a:ext cx="6238875" cy="1612112"/>
          </a:xfrm>
          <a:custGeom>
            <a:avLst/>
            <a:gdLst>
              <a:gd name="connsiteX0" fmla="*/ 0 w 6238875"/>
              <a:gd name="connsiteY0" fmla="*/ 0 h 1612112"/>
              <a:gd name="connsiteX1" fmla="*/ 781050 w 6238875"/>
              <a:gd name="connsiteY1" fmla="*/ 266700 h 1612112"/>
              <a:gd name="connsiteX2" fmla="*/ 1609725 w 6238875"/>
              <a:gd name="connsiteY2" fmla="*/ 781050 h 1612112"/>
              <a:gd name="connsiteX3" fmla="*/ 2219325 w 6238875"/>
              <a:gd name="connsiteY3" fmla="*/ 1314450 h 1612112"/>
              <a:gd name="connsiteX4" fmla="*/ 3305175 w 6238875"/>
              <a:gd name="connsiteY4" fmla="*/ 1609725 h 1612112"/>
              <a:gd name="connsiteX5" fmla="*/ 4210050 w 6238875"/>
              <a:gd name="connsiteY5" fmla="*/ 1162050 h 1612112"/>
              <a:gd name="connsiteX6" fmla="*/ 4686300 w 6238875"/>
              <a:gd name="connsiteY6" fmla="*/ 428625 h 1612112"/>
              <a:gd name="connsiteX7" fmla="*/ 5038725 w 6238875"/>
              <a:gd name="connsiteY7" fmla="*/ 76200 h 1612112"/>
              <a:gd name="connsiteX8" fmla="*/ 5848350 w 6238875"/>
              <a:gd name="connsiteY8" fmla="*/ 19050 h 1612112"/>
              <a:gd name="connsiteX9" fmla="*/ 6238875 w 6238875"/>
              <a:gd name="connsiteY9" fmla="*/ 19050 h 161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8875" h="1612112">
                <a:moveTo>
                  <a:pt x="0" y="0"/>
                </a:moveTo>
                <a:cubicBezTo>
                  <a:pt x="256381" y="68262"/>
                  <a:pt x="512763" y="136525"/>
                  <a:pt x="781050" y="266700"/>
                </a:cubicBezTo>
                <a:cubicBezTo>
                  <a:pt x="1049338" y="396875"/>
                  <a:pt x="1370013" y="606425"/>
                  <a:pt x="1609725" y="781050"/>
                </a:cubicBezTo>
                <a:cubicBezTo>
                  <a:pt x="1849437" y="955675"/>
                  <a:pt x="1936750" y="1176338"/>
                  <a:pt x="2219325" y="1314450"/>
                </a:cubicBezTo>
                <a:cubicBezTo>
                  <a:pt x="2501900" y="1452562"/>
                  <a:pt x="2973388" y="1635125"/>
                  <a:pt x="3305175" y="1609725"/>
                </a:cubicBezTo>
                <a:cubicBezTo>
                  <a:pt x="3636962" y="1584325"/>
                  <a:pt x="3979863" y="1358900"/>
                  <a:pt x="4210050" y="1162050"/>
                </a:cubicBezTo>
                <a:cubicBezTo>
                  <a:pt x="4440238" y="965200"/>
                  <a:pt x="4548188" y="609600"/>
                  <a:pt x="4686300" y="428625"/>
                </a:cubicBezTo>
                <a:cubicBezTo>
                  <a:pt x="4824412" y="247650"/>
                  <a:pt x="4845050" y="144462"/>
                  <a:pt x="5038725" y="76200"/>
                </a:cubicBezTo>
                <a:cubicBezTo>
                  <a:pt x="5232400" y="7938"/>
                  <a:pt x="5648325" y="28575"/>
                  <a:pt x="5848350" y="19050"/>
                </a:cubicBezTo>
                <a:cubicBezTo>
                  <a:pt x="6048375" y="9525"/>
                  <a:pt x="6238875" y="19050"/>
                  <a:pt x="6238875" y="1905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8"/>
          <p:cNvSpPr/>
          <p:nvPr/>
        </p:nvSpPr>
        <p:spPr>
          <a:xfrm>
            <a:off x="1638300" y="1789199"/>
            <a:ext cx="6048375" cy="1614401"/>
          </a:xfrm>
          <a:custGeom>
            <a:avLst/>
            <a:gdLst>
              <a:gd name="connsiteX0" fmla="*/ 6048375 w 6048375"/>
              <a:gd name="connsiteY0" fmla="*/ 1563601 h 1614401"/>
              <a:gd name="connsiteX1" fmla="*/ 4905375 w 6048375"/>
              <a:gd name="connsiteY1" fmla="*/ 649201 h 1614401"/>
              <a:gd name="connsiteX2" fmla="*/ 3552825 w 6048375"/>
              <a:gd name="connsiteY2" fmla="*/ 125326 h 1614401"/>
              <a:gd name="connsiteX3" fmla="*/ 2676525 w 6048375"/>
              <a:gd name="connsiteY3" fmla="*/ 20551 h 1614401"/>
              <a:gd name="connsiteX4" fmla="*/ 1724025 w 6048375"/>
              <a:gd name="connsiteY4" fmla="*/ 439651 h 1614401"/>
              <a:gd name="connsiteX5" fmla="*/ 1190625 w 6048375"/>
              <a:gd name="connsiteY5" fmla="*/ 1068301 h 1614401"/>
              <a:gd name="connsiteX6" fmla="*/ 781050 w 6048375"/>
              <a:gd name="connsiteY6" fmla="*/ 1439776 h 1614401"/>
              <a:gd name="connsiteX7" fmla="*/ 342900 w 6048375"/>
              <a:gd name="connsiteY7" fmla="*/ 1582651 h 1614401"/>
              <a:gd name="connsiteX8" fmla="*/ 190500 w 6048375"/>
              <a:gd name="connsiteY8" fmla="*/ 1582651 h 1614401"/>
              <a:gd name="connsiteX9" fmla="*/ 0 w 6048375"/>
              <a:gd name="connsiteY9" fmla="*/ 1582651 h 16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48375" h="1614401">
                <a:moveTo>
                  <a:pt x="6048375" y="1563601"/>
                </a:moveTo>
                <a:cubicBezTo>
                  <a:pt x="5684837" y="1226257"/>
                  <a:pt x="5321300" y="888914"/>
                  <a:pt x="4905375" y="649201"/>
                </a:cubicBezTo>
                <a:cubicBezTo>
                  <a:pt x="4489450" y="409488"/>
                  <a:pt x="3924300" y="230101"/>
                  <a:pt x="3552825" y="125326"/>
                </a:cubicBezTo>
                <a:cubicBezTo>
                  <a:pt x="3181350" y="20551"/>
                  <a:pt x="2981325" y="-31836"/>
                  <a:pt x="2676525" y="20551"/>
                </a:cubicBezTo>
                <a:cubicBezTo>
                  <a:pt x="2371725" y="72938"/>
                  <a:pt x="1971675" y="265026"/>
                  <a:pt x="1724025" y="439651"/>
                </a:cubicBezTo>
                <a:cubicBezTo>
                  <a:pt x="1476375" y="614276"/>
                  <a:pt x="1347787" y="901614"/>
                  <a:pt x="1190625" y="1068301"/>
                </a:cubicBezTo>
                <a:cubicBezTo>
                  <a:pt x="1033463" y="1234988"/>
                  <a:pt x="922337" y="1354051"/>
                  <a:pt x="781050" y="1439776"/>
                </a:cubicBezTo>
                <a:cubicBezTo>
                  <a:pt x="639762" y="1525501"/>
                  <a:pt x="441325" y="1558838"/>
                  <a:pt x="342900" y="1582651"/>
                </a:cubicBezTo>
                <a:cubicBezTo>
                  <a:pt x="244475" y="1606464"/>
                  <a:pt x="190500" y="1582651"/>
                  <a:pt x="190500" y="1582651"/>
                </a:cubicBezTo>
                <a:cubicBezTo>
                  <a:pt x="133350" y="1582651"/>
                  <a:pt x="134937" y="1654089"/>
                  <a:pt x="0" y="1582651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9"/>
              <p:cNvSpPr/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solidFill>
                <a:srgbClr val="FF0000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Applies when angle of approach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b="0" dirty="0"/>
                  <a:t>, Safety margin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/>
                  <a:t> is given as (2x) 5m</a:t>
                </a:r>
              </a:p>
            </p:txBody>
          </p:sp>
        </mc:Choice>
        <mc:Fallback xmlns="">
          <p:sp>
            <p:nvSpPr>
              <p:cNvPr id="11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2" idx="5"/>
          </p:cNvCxnSpPr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5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130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blipFill>
                <a:blip r:embed="rId6"/>
                <a:stretch>
                  <a:fillRect l="-241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68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3994459" y="901197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2"/>
          <p:cNvSpPr/>
          <p:nvPr/>
        </p:nvSpPr>
        <p:spPr>
          <a:xfrm>
            <a:off x="5000625" y="3590925"/>
            <a:ext cx="3857625" cy="1828800"/>
          </a:xfrm>
          <a:custGeom>
            <a:avLst/>
            <a:gdLst>
              <a:gd name="connsiteX0" fmla="*/ 0 w 3857625"/>
              <a:gd name="connsiteY0" fmla="*/ 1828800 h 1828800"/>
              <a:gd name="connsiteX1" fmla="*/ 1123950 w 3857625"/>
              <a:gd name="connsiteY1" fmla="*/ 581025 h 1828800"/>
              <a:gd name="connsiteX2" fmla="*/ 1857375 w 3857625"/>
              <a:gd name="connsiteY2" fmla="*/ 114300 h 1828800"/>
              <a:gd name="connsiteX3" fmla="*/ 3857625 w 3857625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7625" h="1828800">
                <a:moveTo>
                  <a:pt x="0" y="1828800"/>
                </a:moveTo>
                <a:cubicBezTo>
                  <a:pt x="407194" y="1347787"/>
                  <a:pt x="814388" y="866775"/>
                  <a:pt x="1123950" y="581025"/>
                </a:cubicBezTo>
                <a:cubicBezTo>
                  <a:pt x="1433512" y="295275"/>
                  <a:pt x="1401763" y="211137"/>
                  <a:pt x="1857375" y="114300"/>
                </a:cubicBezTo>
                <a:cubicBezTo>
                  <a:pt x="2312988" y="17462"/>
                  <a:pt x="3522663" y="20637"/>
                  <a:pt x="3857625" y="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6"/>
          <p:cNvSpPr/>
          <p:nvPr/>
        </p:nvSpPr>
        <p:spPr>
          <a:xfrm>
            <a:off x="314325" y="1352550"/>
            <a:ext cx="3676650" cy="2033740"/>
          </a:xfrm>
          <a:custGeom>
            <a:avLst/>
            <a:gdLst>
              <a:gd name="connsiteX0" fmla="*/ 3676650 w 3676650"/>
              <a:gd name="connsiteY0" fmla="*/ 0 h 2033740"/>
              <a:gd name="connsiteX1" fmla="*/ 2295525 w 3676650"/>
              <a:gd name="connsiteY1" fmla="*/ 504825 h 2033740"/>
              <a:gd name="connsiteX2" fmla="*/ 1457325 w 3676650"/>
              <a:gd name="connsiteY2" fmla="*/ 1781175 h 2033740"/>
              <a:gd name="connsiteX3" fmla="*/ 0 w 3676650"/>
              <a:gd name="connsiteY3" fmla="*/ 2019300 h 203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2033740">
                <a:moveTo>
                  <a:pt x="3676650" y="0"/>
                </a:moveTo>
                <a:cubicBezTo>
                  <a:pt x="3171031" y="103981"/>
                  <a:pt x="2665412" y="207963"/>
                  <a:pt x="2295525" y="504825"/>
                </a:cubicBezTo>
                <a:cubicBezTo>
                  <a:pt x="1925638" y="801687"/>
                  <a:pt x="1839913" y="1528762"/>
                  <a:pt x="1457325" y="1781175"/>
                </a:cubicBezTo>
                <a:cubicBezTo>
                  <a:pt x="1074737" y="2033588"/>
                  <a:pt x="603250" y="2057400"/>
                  <a:pt x="0" y="201930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2924642">
            <a:off x="4318308" y="5145084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7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Both vehicles are taking right side avoidance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4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76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8D481-D438-4BC0-9F00-D2FAB1ED8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Actors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463B3-3C3C-4A37-9A17-EED5F498A21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5" name="Picture 2" descr="Image result for quadcopter icon free">
            <a:extLst>
              <a:ext uri="{FF2B5EF4-FFF2-40B4-BE49-F238E27FC236}">
                <a16:creationId xmlns:a16="http://schemas.microsoft.com/office/drawing/2014/main" id="{AF6EC7A7-805C-4ED9-9E92-325D7991F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758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E9DE6E-1A0D-4DC0-A599-23DE64AC0A83}"/>
              </a:ext>
            </a:extLst>
          </p:cNvPr>
          <p:cNvSpPr/>
          <p:nvPr/>
        </p:nvSpPr>
        <p:spPr>
          <a:xfrm>
            <a:off x="-1479177" y="2566476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UAS</a:t>
            </a:r>
          </a:p>
        </p:txBody>
      </p:sp>
      <p:pic>
        <p:nvPicPr>
          <p:cNvPr id="7" name="Picture 4" descr="Image result for coast icon">
            <a:extLst>
              <a:ext uri="{FF2B5EF4-FFF2-40B4-BE49-F238E27FC236}">
                <a16:creationId xmlns:a16="http://schemas.microsoft.com/office/drawing/2014/main" id="{2864BD36-5988-47CB-A658-67CB7B010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994" y="409126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376A53-A121-4ACB-8532-54193040BB12}"/>
              </a:ext>
            </a:extLst>
          </p:cNvPr>
          <p:cNvSpPr/>
          <p:nvPr/>
        </p:nvSpPr>
        <p:spPr>
          <a:xfrm>
            <a:off x="4955817" y="5642684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Static</a:t>
            </a:r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 </a:t>
            </a:r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obstacle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F38E10-83D0-446A-B440-01F9A4F368ED}"/>
              </a:ext>
            </a:extLst>
          </p:cNvPr>
          <p:cNvGrpSpPr/>
          <p:nvPr/>
        </p:nvGrpSpPr>
        <p:grpSpPr>
          <a:xfrm>
            <a:off x="4379095" y="717195"/>
            <a:ext cx="4863354" cy="2589050"/>
            <a:chOff x="3871071" y="568844"/>
            <a:chExt cx="4863354" cy="2589050"/>
          </a:xfrm>
        </p:grpSpPr>
        <p:pic>
          <p:nvPicPr>
            <p:cNvPr id="9" name="Picture 12" descr="Image result for bird icon">
              <a:extLst>
                <a:ext uri="{FF2B5EF4-FFF2-40B4-BE49-F238E27FC236}">
                  <a16:creationId xmlns:a16="http://schemas.microsoft.com/office/drawing/2014/main" id="{BD580138-4233-4A89-996B-7F24CFF2ED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9966" y="568844"/>
              <a:ext cx="2589050" cy="2589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33DEC5A-3ED9-47DE-AB69-CDFF1460318A}"/>
                </a:ext>
              </a:extLst>
            </p:cNvPr>
            <p:cNvSpPr/>
            <p:nvPr/>
          </p:nvSpPr>
          <p:spPr>
            <a:xfrm>
              <a:off x="3871071" y="2469194"/>
              <a:ext cx="4863354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tx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Adversary</a:t>
              </a:r>
              <a:endParaRPr lang="en-US" sz="28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pic>
        <p:nvPicPr>
          <p:cNvPr id="11" name="Picture 16" descr="Image result for plane icon">
            <a:extLst>
              <a:ext uri="{FF2B5EF4-FFF2-40B4-BE49-F238E27FC236}">
                <a16:creationId xmlns:a16="http://schemas.microsoft.com/office/drawing/2014/main" id="{B671405B-A3D0-42F6-849E-55CEB75CA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63" y="3202320"/>
            <a:ext cx="2741374" cy="274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BA41A0-EF31-479F-98B8-552FCDBFBCD0}"/>
              </a:ext>
            </a:extLst>
          </p:cNvPr>
          <p:cNvSpPr/>
          <p:nvPr/>
        </p:nvSpPr>
        <p:spPr>
          <a:xfrm>
            <a:off x="-10874" y="5137420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Intruder</a:t>
            </a:r>
            <a:endParaRPr lang="en-US" sz="2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289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(7.4.2):</a:t>
            </a:r>
            <a:br>
              <a:rPr lang="en-US" dirty="0"/>
            </a:br>
            <a:r>
              <a:rPr lang="en-US" dirty="0"/>
              <a:t>	</a:t>
            </a:r>
            <a:r>
              <a:rPr lang="sk-SK" dirty="0"/>
              <a:t>Rul</a:t>
            </a:r>
            <a:r>
              <a:rPr lang="en-US" dirty="0"/>
              <a:t>e-based head-on</a:t>
            </a:r>
          </a:p>
        </p:txBody>
      </p:sp>
      <p:pic>
        <p:nvPicPr>
          <p:cNvPr id="5" name="ruleHeadOn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7287" b="17441"/>
          <a:stretch/>
        </p:blipFill>
        <p:spPr>
          <a:xfrm>
            <a:off x="0" y="2154115"/>
            <a:ext cx="9172663" cy="336745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9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310295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549175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aircraft being overtaken has the right of the way</a:t>
            </a:r>
          </a:p>
        </p:txBody>
      </p:sp>
      <p:sp>
        <p:nvSpPr>
          <p:cNvPr id="11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276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8852442">
            <a:off x="4529766" y="237426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8"/>
          <p:cNvSpPr/>
          <p:nvPr/>
        </p:nvSpPr>
        <p:spPr>
          <a:xfrm>
            <a:off x="2435225" y="3114675"/>
            <a:ext cx="2912142" cy="2400300"/>
          </a:xfrm>
          <a:custGeom>
            <a:avLst/>
            <a:gdLst>
              <a:gd name="connsiteX0" fmla="*/ 0 w 2912142"/>
              <a:gd name="connsiteY0" fmla="*/ 2400300 h 2400300"/>
              <a:gd name="connsiteX1" fmla="*/ 1022350 w 2912142"/>
              <a:gd name="connsiteY1" fmla="*/ 1879600 h 2400300"/>
              <a:gd name="connsiteX2" fmla="*/ 1739900 w 2912142"/>
              <a:gd name="connsiteY2" fmla="*/ 1473200 h 2400300"/>
              <a:gd name="connsiteX3" fmla="*/ 2197100 w 2912142"/>
              <a:gd name="connsiteY3" fmla="*/ 1184275 h 2400300"/>
              <a:gd name="connsiteX4" fmla="*/ 2492375 w 2912142"/>
              <a:gd name="connsiteY4" fmla="*/ 955675 h 2400300"/>
              <a:gd name="connsiteX5" fmla="*/ 2768600 w 2912142"/>
              <a:gd name="connsiteY5" fmla="*/ 663575 h 2400300"/>
              <a:gd name="connsiteX6" fmla="*/ 2886075 w 2912142"/>
              <a:gd name="connsiteY6" fmla="*/ 450850 h 2400300"/>
              <a:gd name="connsiteX7" fmla="*/ 2908300 w 2912142"/>
              <a:gd name="connsiteY7" fmla="*/ 165100 h 2400300"/>
              <a:gd name="connsiteX8" fmla="*/ 2828925 w 2912142"/>
              <a:gd name="connsiteY8" fmla="*/ 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2142" h="2400300">
                <a:moveTo>
                  <a:pt x="0" y="2400300"/>
                </a:moveTo>
                <a:lnTo>
                  <a:pt x="1022350" y="1879600"/>
                </a:lnTo>
                <a:cubicBezTo>
                  <a:pt x="1312333" y="1725083"/>
                  <a:pt x="1544108" y="1589088"/>
                  <a:pt x="1739900" y="1473200"/>
                </a:cubicBezTo>
                <a:cubicBezTo>
                  <a:pt x="1935692" y="1357312"/>
                  <a:pt x="2071688" y="1270529"/>
                  <a:pt x="2197100" y="1184275"/>
                </a:cubicBezTo>
                <a:cubicBezTo>
                  <a:pt x="2322512" y="1098021"/>
                  <a:pt x="2397125" y="1042458"/>
                  <a:pt x="2492375" y="955675"/>
                </a:cubicBezTo>
                <a:cubicBezTo>
                  <a:pt x="2587625" y="868892"/>
                  <a:pt x="2702983" y="747712"/>
                  <a:pt x="2768600" y="663575"/>
                </a:cubicBezTo>
                <a:cubicBezTo>
                  <a:pt x="2834217" y="579438"/>
                  <a:pt x="2862792" y="533929"/>
                  <a:pt x="2886075" y="450850"/>
                </a:cubicBezTo>
                <a:cubicBezTo>
                  <a:pt x="2909358" y="367771"/>
                  <a:pt x="2917825" y="240242"/>
                  <a:pt x="2908300" y="165100"/>
                </a:cubicBezTo>
                <a:cubicBezTo>
                  <a:pt x="2898775" y="89958"/>
                  <a:pt x="2831042" y="30692"/>
                  <a:pt x="2828925" y="0"/>
                </a:cubicBezTo>
              </a:path>
            </a:pathLst>
          </a:cu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is executed from right</a:t>
            </a:r>
          </a:p>
        </p:txBody>
      </p:sp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638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11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rule may apply only when well clear condition is guaranteed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06331" y="83404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87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(7.4.4):</a:t>
            </a:r>
            <a:br>
              <a:rPr lang="en-US" dirty="0"/>
            </a:br>
            <a:r>
              <a:rPr lang="en-US" dirty="0"/>
              <a:t>	 Rule-based overtake</a:t>
            </a:r>
          </a:p>
        </p:txBody>
      </p:sp>
      <p:pic>
        <p:nvPicPr>
          <p:cNvPr id="5" name="ruleOvertake2x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2273" b="22491"/>
          <a:stretch/>
        </p:blipFill>
        <p:spPr>
          <a:xfrm>
            <a:off x="0" y="2247899"/>
            <a:ext cx="9144000" cy="28407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7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speed:</a:t>
            </a:r>
            <a:br>
              <a:rPr lang="en-US" dirty="0"/>
            </a:br>
            <a:r>
              <a:rPr lang="en-US" dirty="0"/>
              <a:t>	 Overtake Maneuver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790841"/>
            <a:ext cx="9144001" cy="43929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Cooperative vs. Noncooperative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Multi-Collision  Situations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03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Cooperative </a:t>
            </a:r>
            <a:r>
              <a:rPr lang="en-US" dirty="0"/>
              <a:t>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  <p:pic>
        <p:nvPicPr>
          <p:cNvPr id="5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8" y="574356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sp>
        <p:nvSpPr>
          <p:cNvPr id="13" name="Rounded Rectangle 9"/>
          <p:cNvSpPr/>
          <p:nvPr/>
        </p:nvSpPr>
        <p:spPr>
          <a:xfrm>
            <a:off x="3649460" y="3029395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5" name="Straight Arrow Connector 14"/>
          <p:cNvCxnSpPr>
            <a:cxnSpLocks/>
            <a:stCxn id="5" idx="3"/>
            <a:endCxn id="13" idx="0"/>
          </p:cNvCxnSpPr>
          <p:nvPr/>
        </p:nvCxnSpPr>
        <p:spPr>
          <a:xfrm>
            <a:off x="2156846" y="1193483"/>
            <a:ext cx="2398625" cy="183591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4"/>
          <p:cNvCxnSpPr>
            <a:cxnSpLocks/>
            <a:stCxn id="7" idx="1"/>
            <a:endCxn id="13" idx="0"/>
          </p:cNvCxnSpPr>
          <p:nvPr/>
        </p:nvCxnSpPr>
        <p:spPr>
          <a:xfrm rot="10800000" flipV="1">
            <a:off x="4555471" y="1199137"/>
            <a:ext cx="2591678" cy="183025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14"/>
          <p:cNvCxnSpPr>
            <a:cxnSpLocks/>
            <a:stCxn id="8" idx="1"/>
            <a:endCxn id="13" idx="2"/>
          </p:cNvCxnSpPr>
          <p:nvPr/>
        </p:nvCxnSpPr>
        <p:spPr>
          <a:xfrm rot="10800000">
            <a:off x="4555472" y="3943795"/>
            <a:ext cx="2591677" cy="201870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14"/>
          <p:cNvCxnSpPr>
            <a:cxnSpLocks/>
            <a:stCxn id="6" idx="3"/>
            <a:endCxn id="13" idx="2"/>
          </p:cNvCxnSpPr>
          <p:nvPr/>
        </p:nvCxnSpPr>
        <p:spPr>
          <a:xfrm flipV="1">
            <a:off x="2156846" y="3943795"/>
            <a:ext cx="2398625" cy="201804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cxnSpLocks/>
            <a:stCxn id="13" idx="3"/>
            <a:endCxn id="11" idx="2"/>
          </p:cNvCxnSpPr>
          <p:nvPr/>
        </p:nvCxnSpPr>
        <p:spPr>
          <a:xfrm flipV="1">
            <a:off x="5461482" y="1911188"/>
            <a:ext cx="2366004" cy="157540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cxnSpLocks/>
            <a:stCxn id="13" idx="3"/>
            <a:endCxn id="12" idx="0"/>
          </p:cNvCxnSpPr>
          <p:nvPr/>
        </p:nvCxnSpPr>
        <p:spPr>
          <a:xfrm>
            <a:off x="5461482" y="3486595"/>
            <a:ext cx="2366004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Connector: Curved 40"/>
          <p:cNvCxnSpPr>
            <a:cxnSpLocks/>
            <a:stCxn id="13" idx="1"/>
            <a:endCxn id="10" idx="0"/>
          </p:cNvCxnSpPr>
          <p:nvPr/>
        </p:nvCxnSpPr>
        <p:spPr>
          <a:xfrm rot="10800000" flipV="1">
            <a:off x="1476510" y="3486595"/>
            <a:ext cx="2172951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nector: Curved 43"/>
          <p:cNvCxnSpPr>
            <a:cxnSpLocks/>
            <a:stCxn id="13" idx="1"/>
            <a:endCxn id="9" idx="2"/>
          </p:cNvCxnSpPr>
          <p:nvPr/>
        </p:nvCxnSpPr>
        <p:spPr>
          <a:xfrm rot="10800000">
            <a:off x="1476510" y="1899879"/>
            <a:ext cx="2172951" cy="158671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250727" y="125801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808998" y="126170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250727" y="5504359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808998" y="550805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70" name="TextBox 69"/>
          <p:cNvSpPr txBox="1"/>
          <p:nvPr/>
        </p:nvSpPr>
        <p:spPr>
          <a:xfrm rot="1982270">
            <a:off x="1850616" y="27158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1" name="TextBox 70"/>
          <p:cNvSpPr txBox="1"/>
          <p:nvPr/>
        </p:nvSpPr>
        <p:spPr>
          <a:xfrm rot="19461386">
            <a:off x="1863265" y="393985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2" name="TextBox 71"/>
          <p:cNvSpPr txBox="1"/>
          <p:nvPr/>
        </p:nvSpPr>
        <p:spPr>
          <a:xfrm rot="19837710">
            <a:off x="6148964" y="274427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3" name="TextBox 72"/>
          <p:cNvSpPr txBox="1"/>
          <p:nvPr/>
        </p:nvSpPr>
        <p:spPr>
          <a:xfrm rot="1942896">
            <a:off x="6148963" y="39097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4" name="Speech Bubble: Rectangle with Corners Rounded 73"/>
          <p:cNvSpPr/>
          <p:nvPr/>
        </p:nvSpPr>
        <p:spPr>
          <a:xfrm>
            <a:off x="2469417" y="1914979"/>
            <a:ext cx="1846662" cy="715089"/>
          </a:xfrm>
          <a:prstGeom prst="wedgeRoundRectCallout">
            <a:avLst>
              <a:gd name="adj1" fmla="val 29636"/>
              <a:gd name="adj2" fmla="val 105535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Calculate collision Cases</a:t>
            </a:r>
          </a:p>
        </p:txBody>
      </p:sp>
      <p:sp>
        <p:nvSpPr>
          <p:cNvPr id="75" name="Speech Bubble: Rectangle with Corners Rounded 74"/>
          <p:cNvSpPr/>
          <p:nvPr/>
        </p:nvSpPr>
        <p:spPr>
          <a:xfrm>
            <a:off x="4871231" y="1891114"/>
            <a:ext cx="1846662" cy="715089"/>
          </a:xfrm>
          <a:prstGeom prst="wedgeRoundRectCallout">
            <a:avLst>
              <a:gd name="adj1" fmla="val -45591"/>
              <a:gd name="adj2" fmla="val 107994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Create Virtual</a:t>
            </a: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Roundabout</a:t>
            </a:r>
          </a:p>
        </p:txBody>
      </p:sp>
      <p:sp>
        <p:nvSpPr>
          <p:cNvPr id="76" name="Speech Bubble: Rectangle with Corners Rounded 75"/>
          <p:cNvSpPr/>
          <p:nvPr/>
        </p:nvSpPr>
        <p:spPr>
          <a:xfrm>
            <a:off x="2463815" y="4307271"/>
            <a:ext cx="1846662" cy="715089"/>
          </a:xfrm>
          <a:prstGeom prst="wedgeRoundRectCallout">
            <a:avLst>
              <a:gd name="adj1" fmla="val 44396"/>
              <a:gd name="adj2" fmla="val -96109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Send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7" name="Speech Bubble: Rectangle with Corners Rounded 76"/>
          <p:cNvSpPr/>
          <p:nvPr/>
        </p:nvSpPr>
        <p:spPr>
          <a:xfrm>
            <a:off x="4866221" y="4307271"/>
            <a:ext cx="1846662" cy="715089"/>
          </a:xfrm>
          <a:prstGeom prst="wedgeRoundRectCallout">
            <a:avLst>
              <a:gd name="adj1" fmla="val -39877"/>
              <a:gd name="adj2" fmla="val -92420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Enforce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8" name="Octagon 77"/>
          <p:cNvSpPr/>
          <p:nvPr/>
        </p:nvSpPr>
        <p:spPr>
          <a:xfrm>
            <a:off x="2321290" y="1722777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79" name="Octagon 78"/>
          <p:cNvSpPr/>
          <p:nvPr/>
        </p:nvSpPr>
        <p:spPr>
          <a:xfrm>
            <a:off x="6491363" y="1665954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0" name="Octagon 79"/>
          <p:cNvSpPr/>
          <p:nvPr/>
        </p:nvSpPr>
        <p:spPr>
          <a:xfrm>
            <a:off x="2321290" y="4758319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1" name="Octagon 80"/>
          <p:cNvSpPr/>
          <p:nvPr/>
        </p:nvSpPr>
        <p:spPr>
          <a:xfrm>
            <a:off x="6482994" y="4766822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7961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(7.4.3): </a:t>
            </a:r>
            <a:br>
              <a:rPr lang="en-US" dirty="0"/>
            </a:br>
            <a:r>
              <a:rPr lang="en-US" dirty="0"/>
              <a:t>	Rule-based mixed head-on with converging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pic>
        <p:nvPicPr>
          <p:cNvPr id="8" name="rule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2789" r="22693"/>
          <a:stretch/>
        </p:blipFill>
        <p:spPr>
          <a:xfrm>
            <a:off x="1846384" y="1225260"/>
            <a:ext cx="5460023" cy="5632740"/>
          </a:xfrm>
        </p:spPr>
      </p:pic>
    </p:spTree>
    <p:extLst>
      <p:ext uri="{BB962C8B-B14F-4D97-AF65-F5344CB8AC3E}">
        <p14:creationId xmlns:p14="http://schemas.microsoft.com/office/powerpoint/2010/main" val="56294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Non-cooperative 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574855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cxnSp>
        <p:nvCxnSpPr>
          <p:cNvPr id="17" name="Straight Arrow Connector 16"/>
          <p:cNvCxnSpPr>
            <a:stCxn id="6" idx="3"/>
            <a:endCxn id="9" idx="1"/>
          </p:cNvCxnSpPr>
          <p:nvPr/>
        </p:nvCxnSpPr>
        <p:spPr>
          <a:xfrm>
            <a:off x="2156846" y="1193483"/>
            <a:ext cx="4990303" cy="56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12" idx="2"/>
            <a:endCxn id="13" idx="0"/>
          </p:cNvCxnSpPr>
          <p:nvPr/>
        </p:nvCxnSpPr>
        <p:spPr>
          <a:xfrm>
            <a:off x="1476509" y="1899878"/>
            <a:ext cx="0" cy="33555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6" idx="3"/>
            <a:endCxn id="15" idx="1"/>
          </p:cNvCxnSpPr>
          <p:nvPr/>
        </p:nvCxnSpPr>
        <p:spPr>
          <a:xfrm>
            <a:off x="2156846" y="1193483"/>
            <a:ext cx="5244882" cy="4246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5" idx="1"/>
            <a:endCxn id="6" idx="3"/>
          </p:cNvCxnSpPr>
          <p:nvPr/>
        </p:nvCxnSpPr>
        <p:spPr>
          <a:xfrm rot="10800000">
            <a:off x="2156846" y="1193483"/>
            <a:ext cx="5244882" cy="4246632"/>
          </a:xfrm>
          <a:prstGeom prst="curvedConnector3">
            <a:avLst>
              <a:gd name="adj1" fmla="val -532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24"/>
          <p:cNvCxnSpPr>
            <a:cxnSpLocks/>
            <a:stCxn id="8" idx="1"/>
            <a:endCxn id="12" idx="0"/>
          </p:cNvCxnSpPr>
          <p:nvPr/>
        </p:nvCxnSpPr>
        <p:spPr>
          <a:xfrm rot="10800000" flipH="1">
            <a:off x="796171" y="1530546"/>
            <a:ext cx="680337" cy="4431298"/>
          </a:xfrm>
          <a:prstGeom prst="curvedConnector4">
            <a:avLst>
              <a:gd name="adj1" fmla="val -33601"/>
              <a:gd name="adj2" fmla="val 103572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24"/>
          <p:cNvCxnSpPr>
            <a:cxnSpLocks/>
            <a:endCxn id="12" idx="0"/>
          </p:cNvCxnSpPr>
          <p:nvPr/>
        </p:nvCxnSpPr>
        <p:spPr>
          <a:xfrm rot="10800000">
            <a:off x="1476509" y="1530546"/>
            <a:ext cx="5670642" cy="4341796"/>
          </a:xfrm>
          <a:prstGeom prst="curvedConnector4">
            <a:avLst>
              <a:gd name="adj1" fmla="val 77566"/>
              <a:gd name="adj2" fmla="val 99798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hought Bubble: Cloud 10"/>
          <p:cNvSpPr/>
          <p:nvPr/>
        </p:nvSpPr>
        <p:spPr>
          <a:xfrm>
            <a:off x="2156846" y="2175235"/>
            <a:ext cx="5109329" cy="2248853"/>
          </a:xfrm>
          <a:prstGeom prst="cloudCallout">
            <a:avLst>
              <a:gd name="adj1" fmla="val -2765"/>
              <a:gd name="adj2" fmla="val 7813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Consensus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1: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2: Vertical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3: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4: Vertical Separation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11677" y="87115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2" name="TextBox 61"/>
          <p:cNvSpPr txBox="1"/>
          <p:nvPr/>
        </p:nvSpPr>
        <p:spPr>
          <a:xfrm rot="2153370">
            <a:off x="3231726" y="18043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3" name="TextBox 62"/>
          <p:cNvSpPr txBox="1"/>
          <p:nvPr/>
        </p:nvSpPr>
        <p:spPr>
          <a:xfrm rot="16200000">
            <a:off x="916047" y="374713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4" name="TextBox 63"/>
          <p:cNvSpPr txBox="1"/>
          <p:nvPr/>
        </p:nvSpPr>
        <p:spPr>
          <a:xfrm rot="877638">
            <a:off x="5045413" y="531641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5" name="TextBox 64"/>
          <p:cNvSpPr txBox="1"/>
          <p:nvPr/>
        </p:nvSpPr>
        <p:spPr>
          <a:xfrm rot="1944166">
            <a:off x="6250351" y="189602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6" name="TextBox 65"/>
          <p:cNvSpPr txBox="1"/>
          <p:nvPr/>
        </p:nvSpPr>
        <p:spPr>
          <a:xfrm rot="16200000">
            <a:off x="-241293" y="374780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3982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eft Arrow 8">
            <a:extLst>
              <a:ext uri="{FF2B5EF4-FFF2-40B4-BE49-F238E27FC236}">
                <a16:creationId xmlns:a16="http://schemas.microsoft.com/office/drawing/2014/main" id="{D147CFA8-A8A3-4C14-B981-7EAA6F6B2EA5}"/>
              </a:ext>
            </a:extLst>
          </p:cNvPr>
          <p:cNvSpPr/>
          <p:nvPr/>
        </p:nvSpPr>
        <p:spPr>
          <a:xfrm rot="10800000">
            <a:off x="4936141" y="1949502"/>
            <a:ext cx="2281954" cy="426170"/>
          </a:xfrm>
          <a:prstGeom prst="leftArrow">
            <a:avLst/>
          </a:prstGeom>
          <a:solidFill>
            <a:srgbClr val="00B050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D3CB3-9864-40D0-B6AE-BD8593BB8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 SAA:</a:t>
            </a:r>
            <a:br>
              <a:rPr lang="en-US" dirty="0"/>
            </a:br>
            <a:r>
              <a:rPr lang="en-US" dirty="0"/>
              <a:t>	Reactive Sense &amp; Avoid</a:t>
            </a:r>
            <a:br>
              <a:rPr lang="en-US" sz="3600" dirty="0"/>
            </a:br>
            <a:endParaRPr lang="en-US" dirty="0"/>
          </a:p>
        </p:txBody>
      </p:sp>
      <p:pic>
        <p:nvPicPr>
          <p:cNvPr id="7" name="Picture 2" descr="Image result for quadcopter icon free">
            <a:extLst>
              <a:ext uri="{FF2B5EF4-FFF2-40B4-BE49-F238E27FC236}">
                <a16:creationId xmlns:a16="http://schemas.microsoft.com/office/drawing/2014/main" id="{104D2ED6-F4DE-4535-9C60-4813DEBF8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6" y="1591475"/>
            <a:ext cx="1176657" cy="117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18">
                <a:extLst>
                  <a:ext uri="{FF2B5EF4-FFF2-40B4-BE49-F238E27FC236}">
                    <a16:creationId xmlns:a16="http://schemas.microsoft.com/office/drawing/2014/main" id="{B8E7AFCB-8DB7-4959-B26E-AC60AC3E30F9}"/>
                  </a:ext>
                </a:extLst>
              </p:cNvPr>
              <p:cNvSpPr/>
              <p:nvPr/>
            </p:nvSpPr>
            <p:spPr>
              <a:xfrm>
                <a:off x="7218095" y="1722603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Rounded Rectangle 18">
                <a:extLst>
                  <a:ext uri="{FF2B5EF4-FFF2-40B4-BE49-F238E27FC236}">
                    <a16:creationId xmlns:a16="http://schemas.microsoft.com/office/drawing/2014/main" id="{B8E7AFCB-8DB7-4959-B26E-AC60AC3E30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095" y="1722603"/>
                <a:ext cx="1755972" cy="9144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19">
                <a:extLst>
                  <a:ext uri="{FF2B5EF4-FFF2-40B4-BE49-F238E27FC236}">
                    <a16:creationId xmlns:a16="http://schemas.microsoft.com/office/drawing/2014/main" id="{D76986B8-0643-4498-A2B7-B6E7C9EB5F7B}"/>
                  </a:ext>
                </a:extLst>
              </p:cNvPr>
              <p:cNvSpPr/>
              <p:nvPr/>
            </p:nvSpPr>
            <p:spPr>
              <a:xfrm>
                <a:off x="7160102" y="53141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Rounded Rectangle 19">
                <a:extLst>
                  <a:ext uri="{FF2B5EF4-FFF2-40B4-BE49-F238E27FC236}">
                    <a16:creationId xmlns:a16="http://schemas.microsoft.com/office/drawing/2014/main" id="{D76986B8-0643-4498-A2B7-B6E7C9EB5F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102" y="5314118"/>
                <a:ext cx="1755972" cy="9144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20">
                <a:extLst>
                  <a:ext uri="{FF2B5EF4-FFF2-40B4-BE49-F238E27FC236}">
                    <a16:creationId xmlns:a16="http://schemas.microsoft.com/office/drawing/2014/main" id="{2B6CB181-5AD6-4C0E-8146-72A1E9F4FEA0}"/>
                  </a:ext>
                </a:extLst>
              </p:cNvPr>
              <p:cNvSpPr/>
              <p:nvPr/>
            </p:nvSpPr>
            <p:spPr>
              <a:xfrm>
                <a:off x="514578" y="53141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Rounded Rectangle 20">
                <a:extLst>
                  <a:ext uri="{FF2B5EF4-FFF2-40B4-BE49-F238E27FC236}">
                    <a16:creationId xmlns:a16="http://schemas.microsoft.com/office/drawing/2014/main" id="{2B6CB181-5AD6-4C0E-8146-72A1E9F4FE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78" y="5314118"/>
                <a:ext cx="1755972" cy="91440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Down Arrow 6">
            <a:extLst>
              <a:ext uri="{FF2B5EF4-FFF2-40B4-BE49-F238E27FC236}">
                <a16:creationId xmlns:a16="http://schemas.microsoft.com/office/drawing/2014/main" id="{F60CC83A-A03B-465D-965D-8C8D5C4FD0B5}"/>
              </a:ext>
            </a:extLst>
          </p:cNvPr>
          <p:cNvSpPr/>
          <p:nvPr/>
        </p:nvSpPr>
        <p:spPr>
          <a:xfrm>
            <a:off x="7930194" y="2671400"/>
            <a:ext cx="339865" cy="2642718"/>
          </a:xfrm>
          <a:prstGeom prst="downArrow">
            <a:avLst/>
          </a:prstGeom>
          <a:solidFill>
            <a:srgbClr val="00B050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Left Arrow 8">
            <a:extLst>
              <a:ext uri="{FF2B5EF4-FFF2-40B4-BE49-F238E27FC236}">
                <a16:creationId xmlns:a16="http://schemas.microsoft.com/office/drawing/2014/main" id="{EB719023-1007-445D-AB7D-1E3F44794152}"/>
              </a:ext>
            </a:extLst>
          </p:cNvPr>
          <p:cNvSpPr/>
          <p:nvPr/>
        </p:nvSpPr>
        <p:spPr>
          <a:xfrm>
            <a:off x="2371724" y="5558233"/>
            <a:ext cx="4676775" cy="426170"/>
          </a:xfrm>
          <a:prstGeom prst="leftArrow">
            <a:avLst/>
          </a:prstGeom>
          <a:solidFill>
            <a:srgbClr val="00B050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Planned path</a:t>
            </a:r>
          </a:p>
        </p:txBody>
      </p:sp>
      <p:sp>
        <p:nvSpPr>
          <p:cNvPr id="13" name="Pie 10">
            <a:extLst>
              <a:ext uri="{FF2B5EF4-FFF2-40B4-BE49-F238E27FC236}">
                <a16:creationId xmlns:a16="http://schemas.microsoft.com/office/drawing/2014/main" id="{A7DA85AC-931B-4793-85EE-C7117C831D74}"/>
              </a:ext>
            </a:extLst>
          </p:cNvPr>
          <p:cNvSpPr/>
          <p:nvPr/>
        </p:nvSpPr>
        <p:spPr>
          <a:xfrm>
            <a:off x="-1157836" y="1273504"/>
            <a:ext cx="6093977" cy="1812598"/>
          </a:xfrm>
          <a:prstGeom prst="pie">
            <a:avLst>
              <a:gd name="adj1" fmla="val 17562099"/>
              <a:gd name="adj2" fmla="val 4103667"/>
            </a:avLst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Field of Vision</a:t>
            </a:r>
          </a:p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   (FOV)</a:t>
            </a:r>
          </a:p>
        </p:txBody>
      </p:sp>
      <p:sp>
        <p:nvSpPr>
          <p:cNvPr id="15" name="Curved Up Arrow 15">
            <a:extLst>
              <a:ext uri="{FF2B5EF4-FFF2-40B4-BE49-F238E27FC236}">
                <a16:creationId xmlns:a16="http://schemas.microsoft.com/office/drawing/2014/main" id="{0802F6AB-3C8A-469B-A189-DEA17CDB1423}"/>
              </a:ext>
            </a:extLst>
          </p:cNvPr>
          <p:cNvSpPr/>
          <p:nvPr/>
        </p:nvSpPr>
        <p:spPr>
          <a:xfrm>
            <a:off x="1108609" y="2637003"/>
            <a:ext cx="6929479" cy="1285250"/>
          </a:xfrm>
          <a:prstGeom prst="curved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&gt;Calculated Avoidance</a:t>
            </a:r>
            <a:r>
              <a:rPr kumimoji="0" lang="en-US" sz="1800" b="1" i="1" u="sng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Path</a:t>
            </a: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</a:p>
        </p:txBody>
      </p:sp>
      <p:sp>
        <p:nvSpPr>
          <p:cNvPr id="16" name="Rounded Rectangular Callout 22">
            <a:extLst>
              <a:ext uri="{FF2B5EF4-FFF2-40B4-BE49-F238E27FC236}">
                <a16:creationId xmlns:a16="http://schemas.microsoft.com/office/drawing/2014/main" id="{3958F5D5-519C-46B8-B899-5BBBD3F1C25F}"/>
              </a:ext>
            </a:extLst>
          </p:cNvPr>
          <p:cNvSpPr/>
          <p:nvPr/>
        </p:nvSpPr>
        <p:spPr>
          <a:xfrm>
            <a:off x="619530" y="4131630"/>
            <a:ext cx="2539243" cy="952187"/>
          </a:xfrm>
          <a:prstGeom prst="wedgeRoundRectCallout">
            <a:avLst>
              <a:gd name="adj1" fmla="val -39316"/>
              <a:gd name="adj2" fmla="val -209448"/>
              <a:gd name="adj3" fmla="val 16667"/>
            </a:avLst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 detection</a:t>
            </a:r>
          </a:p>
        </p:txBody>
      </p:sp>
      <p:sp>
        <p:nvSpPr>
          <p:cNvPr id="20" name="Left Arrow 8">
            <a:extLst>
              <a:ext uri="{FF2B5EF4-FFF2-40B4-BE49-F238E27FC236}">
                <a16:creationId xmlns:a16="http://schemas.microsoft.com/office/drawing/2014/main" id="{02C42791-A9FA-43D6-A5E1-AB00B50FE1FA}"/>
              </a:ext>
            </a:extLst>
          </p:cNvPr>
          <p:cNvSpPr/>
          <p:nvPr/>
        </p:nvSpPr>
        <p:spPr>
          <a:xfrm rot="10800000">
            <a:off x="4955191" y="1978077"/>
            <a:ext cx="2204911" cy="426170"/>
          </a:xfrm>
          <a:prstGeom prst="leftArrow">
            <a:avLst/>
          </a:prstGeom>
          <a:solidFill>
            <a:schemeClr val="tx2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7-Point Star 11">
            <a:extLst>
              <a:ext uri="{FF2B5EF4-FFF2-40B4-BE49-F238E27FC236}">
                <a16:creationId xmlns:a16="http://schemas.microsoft.com/office/drawing/2014/main" id="{A39A05A8-233C-469F-ADA1-054B74DAD78D}"/>
              </a:ext>
            </a:extLst>
          </p:cNvPr>
          <p:cNvSpPr/>
          <p:nvPr/>
        </p:nvSpPr>
        <p:spPr>
          <a:xfrm>
            <a:off x="4084822" y="1489963"/>
            <a:ext cx="1982548" cy="1181437"/>
          </a:xfrm>
          <a:prstGeom prst="star7">
            <a:avLst/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</a:t>
            </a:r>
          </a:p>
        </p:txBody>
      </p:sp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BE5C1A12-91C9-4B1D-8617-CA3D62D0A4E7}"/>
              </a:ext>
            </a:extLst>
          </p:cNvPr>
          <p:cNvSpPr/>
          <p:nvPr/>
        </p:nvSpPr>
        <p:spPr>
          <a:xfrm>
            <a:off x="6050567" y="1857618"/>
            <a:ext cx="797402" cy="663007"/>
          </a:xfrm>
          <a:prstGeom prst="mathMultiply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50DAB216-E4CA-4794-A597-3E63A1EDDB81}"/>
              </a:ext>
            </a:extLst>
          </p:cNvPr>
          <p:cNvSpPr/>
          <p:nvPr/>
        </p:nvSpPr>
        <p:spPr>
          <a:xfrm>
            <a:off x="4406113" y="1527366"/>
            <a:ext cx="2539243" cy="952187"/>
          </a:xfrm>
          <a:prstGeom prst="wedgeRoundRectCallout">
            <a:avLst>
              <a:gd name="adj1" fmla="val 51462"/>
              <a:gd name="adj2" fmla="val 129663"/>
              <a:gd name="adj3" fmla="val 16667"/>
            </a:avLst>
          </a:prstGeom>
          <a:solidFill>
            <a:srgbClr val="00B050"/>
          </a:solidFill>
          <a:ln>
            <a:solidFill>
              <a:srgbClr val="008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Follow avoidance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path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BD14D3-2885-428A-A837-FB4C80A8C637}"/>
              </a:ext>
            </a:extLst>
          </p:cNvPr>
          <p:cNvSpPr/>
          <p:nvPr/>
        </p:nvSpPr>
        <p:spPr>
          <a:xfrm>
            <a:off x="373536" y="3231920"/>
            <a:ext cx="868358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3462">
                  <a:solidFill>
                    <a:srgbClr val="FFFFFF"/>
                  </a:solidFill>
                  <a:prstDash val="solid"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outerShdw dist="38100" dir="2700000" algn="bl" rotWithShape="0">
                    <a:srgbClr val="FFC627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Reactive obstacle avoidance</a:t>
            </a: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1887E2EB-79DE-4EE5-A035-A7E0C96648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4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5" grpId="0" animBg="1"/>
      <p:bldP spid="16" grpId="0" animBg="1"/>
      <p:bldP spid="16" grpId="1" animBg="1"/>
      <p:bldP spid="20" grpId="0" animBg="1"/>
      <p:bldP spid="20" grpId="1" animBg="1"/>
      <p:bldP spid="14" grpId="0" animBg="1"/>
      <p:bldP spid="14" grpId="1" animBg="1"/>
      <p:bldP spid="21" grpId="0" animBg="1"/>
      <p:bldP spid="21" grpId="1" animBg="1"/>
      <p:bldP spid="23" grpId="0" animBg="1"/>
      <p:bldP spid="1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(7.3.7): </a:t>
            </a:r>
            <a:br>
              <a:rPr lang="en-US" dirty="0"/>
            </a:br>
            <a:r>
              <a:rPr lang="en-US" dirty="0"/>
              <a:t>	Emergency mixed head-on with converging</a:t>
            </a:r>
          </a:p>
        </p:txBody>
      </p:sp>
      <p:pic>
        <p:nvPicPr>
          <p:cNvPr id="5" name="emergency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973" r="4568"/>
          <a:stretch/>
        </p:blipFill>
        <p:spPr>
          <a:xfrm>
            <a:off x="-8793" y="1163875"/>
            <a:ext cx="9144001" cy="56853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4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Performance: </a:t>
            </a:r>
            <a:br>
              <a:rPr lang="en-US" dirty="0"/>
            </a:br>
            <a:r>
              <a:rPr lang="en-US" dirty="0"/>
              <a:t>	Non-cooperative separation scenario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349317"/>
            <a:ext cx="9144001" cy="51538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98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results – non-cooperative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" y="1193483"/>
            <a:ext cx="8048708" cy="538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0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results – cooperative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" y="1193483"/>
            <a:ext cx="8048708" cy="424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8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9B96B-F03C-4682-874C-80372816E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6984C-6C09-43A3-9B94-3414880A11C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Contributions:</a:t>
            </a:r>
          </a:p>
          <a:p>
            <a:r>
              <a:rPr lang="en-US" dirty="0"/>
              <a:t>Reach Set Approximation methods</a:t>
            </a:r>
          </a:p>
          <a:p>
            <a:r>
              <a:rPr lang="en-US" dirty="0"/>
              <a:t>Scalable navigation algorithm</a:t>
            </a:r>
          </a:p>
          <a:p>
            <a:r>
              <a:rPr lang="en-US" dirty="0"/>
              <a:t>Portable D&amp;A solution</a:t>
            </a:r>
          </a:p>
          <a:p>
            <a:endParaRPr lang="en-US" dirty="0"/>
          </a:p>
          <a:p>
            <a:r>
              <a:rPr lang="en-US" dirty="0"/>
              <a:t>UTM services for phase II. &amp; III.</a:t>
            </a:r>
          </a:p>
          <a:p>
            <a:r>
              <a:rPr lang="en-US" dirty="0"/>
              <a:t>Set of test scenarios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3A3ED-33C6-4186-8C29-1F13D7F2A81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C38E4B-4920-461A-864C-9C297752467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Reach Set Approximation:</a:t>
            </a:r>
          </a:p>
          <a:p>
            <a:r>
              <a:rPr lang="en-US" dirty="0"/>
              <a:t>Reach set approximated as </a:t>
            </a:r>
            <a:br>
              <a:rPr lang="en-US" dirty="0"/>
            </a:br>
            <a:r>
              <a:rPr lang="en-US" i="1" u="sng" dirty="0"/>
              <a:t>a set of discrete trajectories</a:t>
            </a:r>
          </a:p>
          <a:p>
            <a:r>
              <a:rPr lang="en-US" dirty="0"/>
              <a:t>Relationship between trajectories and operational space - </a:t>
            </a:r>
            <a:r>
              <a:rPr lang="en-US" i="1" u="sng" dirty="0"/>
              <a:t>coverage</a:t>
            </a:r>
          </a:p>
          <a:p>
            <a:r>
              <a:rPr lang="en-US" dirty="0"/>
              <a:t>Minimal reach set representation</a:t>
            </a:r>
          </a:p>
          <a:p>
            <a:r>
              <a:rPr lang="en-US" dirty="0"/>
              <a:t>Behavior encoded in Reach set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D75739-EB5A-4F1E-A3CD-92DD4569462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Approach avoidance capabilities:</a:t>
            </a:r>
          </a:p>
          <a:p>
            <a:r>
              <a:rPr lang="en-US" dirty="0"/>
              <a:t>Static obstacles a</a:t>
            </a:r>
          </a:p>
          <a:p>
            <a:r>
              <a:rPr lang="en-US" dirty="0"/>
              <a:t>(Non-)cooperative intruders</a:t>
            </a:r>
          </a:p>
          <a:p>
            <a:r>
              <a:rPr lang="en-US" dirty="0"/>
              <a:t>Geo-fenced areas</a:t>
            </a:r>
          </a:p>
          <a:p>
            <a:r>
              <a:rPr lang="en-US" dirty="0"/>
              <a:t>Weather threats</a:t>
            </a:r>
          </a:p>
          <a:p>
            <a:endParaRPr lang="en-US" dirty="0"/>
          </a:p>
          <a:p>
            <a:r>
              <a:rPr lang="en-US" dirty="0"/>
              <a:t>UTM Resolutions (Rule engine)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FDA19D-8D31-4199-9261-0D05BFD34BB2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Approach reusability/portability:</a:t>
            </a:r>
          </a:p>
          <a:p>
            <a:r>
              <a:rPr lang="en-US" dirty="0"/>
              <a:t>Abstract data fusion procedure</a:t>
            </a:r>
          </a:p>
          <a:p>
            <a:r>
              <a:rPr lang="en-US" dirty="0"/>
              <a:t>Control interface as discrete command chain (movements)</a:t>
            </a:r>
          </a:p>
          <a:p>
            <a:endParaRPr lang="en-US" dirty="0"/>
          </a:p>
          <a:p>
            <a:r>
              <a:rPr lang="en-US" dirty="0"/>
              <a:t>Events &amp; decision making</a:t>
            </a:r>
          </a:p>
          <a:p>
            <a:r>
              <a:rPr lang="en-US"/>
              <a:t>UTM services definition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84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  <p:pic>
        <p:nvPicPr>
          <p:cNvPr id="5" name="Picture 2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856420"/>
            <a:ext cx="28575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832593"/>
            <a:ext cx="481965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3694841"/>
            <a:ext cx="4347991" cy="253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754" y="3865490"/>
            <a:ext cx="3236183" cy="215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94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00.3"/>
  <p:tag name="ORIGINALWIDTH" val="3532.059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0}&#10; \begin{equation}\label{eq:simple3dStatevector}&#10;  state = \left [ x,y,z, roll, pitch, yaw \right]^T&#10; \end{equation}&#10; &#10; \setcounter{chapter}{6}&#10; \setcounter{equation}{1}&#10; \begin{equation}\label{eq:simple3dInputVector}&#10;  input = \left [ v, \omega_{roll}, \omega_{pitch},\omega_{yaw}\right ]^T&#10; \end{equation}&#10; &#10; \setcounter{chapter}{6}&#10; \setcounter{equation}{3}&#10; \begin{equation}\label{eq:UASNonlinearModelSimple}&#10;  \begin{aligned}&#10;   \frac{\text{d} x}{\text{d} time} &amp;= v\cos(pitch)\cos(yaw);\\&#10;   \frac{\text{d} y}{\text{d} time} &amp;= v\cos(pitch)\sin(yaw);\\&#10;   \frac{\text{d} z}{\text{d} time} &amp;= -v\sin(pitch);\\&#10;  \end{aligned}\\\quad\quad&#10;  \begin{aligned}&#10;   \frac{\text{d} roll}{\text{d} time} &amp;= \omega_{roll};\\&#10;   \frac{\text{d} pitch}{\text{d} time} &amp;= \omega_{pitch};\\&#10;   \frac{\text{d} yaw}{\text{d} time} &amp;= \omega_{yaw};\\&#10;  \end{aligned}&#10; \end{equation}&#10;&#10;&#10;&#10;\end{document}"/>
  <p:tag name="IGUANATEXSIZE" val="20"/>
  <p:tag name="IGUANATEXCURSOR" val="43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4027.746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0}&#10; \begin{equation}\label{eq:OurMovementSet}&#10;        Movement Set= \left\{&#10;        \begin{gathered}&#10;            Straight, Left,Right, Up, Down,\\&#10;            Down Left, Down Right,  Up Left,   Up Right&#10;        \end{gathered}&#10;        \right\}&#10;    \end{equation}&#10;&#10;&#10;&#10;\end{document}"/>
  <p:tag name="IGUANATEXSIZE" val="20"/>
  <p:tag name="IGUANATEXCURSOR" val="37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4203.225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1}&#10; \begin{equation}\label{eq:ourBuffer}&#10;  Buffer = \left\{&#10;     movement(j):&#10;     \begin{aligned}&#10;      &amp;movement(j)\in Movement Set (eq. 6.11),\\&#10;      &amp; j \in 1\dots n, n \in N^+&#10;     \end{aligned}&#10;    \right\}&#10; \end{equation}&#10;&#10;&#10;&#10;\end{document}"/>
  <p:tag name="IGUANATEXSIZE" val="20"/>
  <p:tag name="IGUANATEXCURSOR" val="370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2.812"/>
  <p:tag name="ORIGINALWIDTH" val="4086.989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2} &#10; \begin{equation}\label{eq:ourTrajectoryEvolution}&#10;  \begin{aligned}&#10;  T&amp;rajectory(state(0),Buffer)=\\&#10;   &amp;\left\{&#10;   \begin{aligned}&#10;    state(0) &amp;= state(0),\\&#10;    state(1) &amp;= apply Movement\left(state(0), movement(1)\right),  \\&#10;    state(2) &amp;= apply Movement\left(state(1), movement(2)\right),  \\&#10;     \vdots  &amp;= \vdots\\&#10;    state(n-1) &amp;= apply Movement\left(state(n-2), movement(n-1)\right),  \\&#10;    state(n)   &amp;= apply Movement\left(state(n-1), movement(n)\right)  \\&#10;   \end{aligned}&#10;   \right\}&#10;  \end{aligned}&#10; \end{equation}&#10;&#10;&#10;&#10;\end{document}"/>
  <p:tag name="IGUANATEXSIZE" val="20"/>
  <p:tag name="IGUANATEXCURSOR" val="40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0.3787"/>
  <p:tag name="ORIGINALWIDTH" val="4107.236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9}&#10; \begin{equation}\label{eq:avoidanceGridCellSpace}&#10;    Avoidance Grid = \left\{&#10;         cell_{i,j,k}:&#10;         \begin{aligned}&#10;          &amp; i \in 1 \dots layer Count\\&#10;          &amp; j \in 1 \dots horizontal Count\\&#10;          &amp; k \in 1 \dots vertical Count&#10;         \end{aligned} &#10;                     \right\}&#10; \end{equation}&#10; &#10; \setcounter{chapter}{6}&#10; \setcounter{equation}{20}&#10; \begin{equation}&#10;  \forall cell_{i,j,k}, cell_{m,n,o}:&#10;  \begin{aligned}&#10;      &amp;cell_{i,j,k}\cap cell_{m,n,o} = \varnothing,&#10;      i \neq o \lor j \neq n \lor k \neq o&#10;  \end{aligned}&#10; \end{equation}&#10;&#10;&#10;&#10;\end{document}"/>
  <p:tag name="IGUANATEXSIZE" val="20"/>
  <p:tag name="IGUANATEXCURSOR" val="40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3.618"/>
  <p:tag name="ORIGINALWIDTH" val="4355.456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4}&#10; \begin{multline}\label{eq:boundedSpaceCell}&#10;        cell.space Portion = \dots\\&#10;            \left \{&#10;                \begin{aligned}&#10;                point&amp; \in \R^3 \text{ where}:\\&#10;                    &amp;\left(\begin{aligned}&#10;                        cell.distance_{start} &amp;&lt;&amp; point.distance &amp;\le&amp; cell.distance_{end},\\&#10;                        cell.horizontal^\circ_{start} &amp;&lt;&amp; point.horizontal^\circ &amp;\le&amp;  cell.horizontal^\circ_{end},\\&#10;                        cell.vertical^\circ_{start} &amp;&lt;&amp; point.vertical^\circ &amp;\le&amp; cell.vertical^\circ_{end}\\&#10;                    \end{aligned}\right)&#10;                \end{aligned}&#10;            \right\}&#10;    \end{multline}&#10;&#10;&#10;&#10;\end{document}"/>
  <p:tag name="IGUANATEXSIZE" val="20"/>
  <p:tag name="IGUANATEXCURSOR" val="4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9.1675"/>
  <p:tag name="ORIGINALWIDTH" val="4343.457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22}&#10; \begin{equation}\label{eq:ReachSetDefinitionDiscrete}&#10;             ReachSet(\tau,time_0,state_0)=\left\{Trajectory(state_0,buffer):&#10;             \begin{gathered}&#10;                \text{duration}(buffer)\\ \le\\ (time_0-\tau)&#10;             \end{gathered}\right\}&#10;        \end{equation}&#10;   &#10;&#10;&#10;&#10;\end{document}"/>
  <p:tag name="IGUANATEXSIZE" val="20"/>
  <p:tag name="IGUANATEXCURSOR" val="37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3.7158"/>
  <p:tag name="ORIGINALWIDTH" val="4379.453"/>
  <p:tag name="LATEXADDIN" val="\documentclass{report}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\setcounter{chapter}{4}&#10; \setcounter{equation}{9}&#10;\begin{equation}\label{eq:spaceCassificationFunction}&#10;        SpaceClassification: y \in \emph{Space} \mapsto s \in \{Free, Restricted, Occupied, Uncertain \}&#10;    \end{equation}&#10;&#10;&#10;&#10;\end{document}"/>
  <p:tag name="IGUANATEXSIZE" val="20"/>
  <p:tag name="IGUANATEXCURSOR" val="3635"/>
  <p:tag name="TRANSPARENCY" val="True"/>
  <p:tag name="FILENAME" val=""/>
  <p:tag name="LATEXENGINEID" val="0"/>
  <p:tag name="TEMPFOLDER" val="D:\Latex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3.045"/>
  <p:tag name="ORIGINALWIDTH" val="4091.489"/>
  <p:tag name="LATEXADDIN" val="\documentclass{report}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\setcounter{chapter}{4}&#10; \setcounter{equation}{18}&#10; \begin{equation}\label{eq:DataFusionFunction}&#10;        DataFusion:&#10;        \left[&#10;        \begin{aligned}&#10;            &amp;InformationSource_1 \times\\&#10;            &amp;InformationSource_2 \times\\&#10;            &amp;\times\dots\times\\&#10;            &amp;InformationSource_l \times\\&#10;            &amp;SensorFusion(\dots)\times\\&#10;            &amp;Weather(\dots)\\&#10;            &amp;position\times\\&#10;            &amp;\textit{fixed time }t_{fix}\times\\&#10;            &amp;dataFusionParameters&#10;        \end{aligned}&#10;        \right]&#10;        \to &#10;        \begin{cases}&#10;            Free(t_{fix})\\&#10;            Occupied(t_{fix})\\&#10;            Restricted(t_{fix})\\&#10;            Uncertain(t_{fix})&#10;        \end{cases}&#10;    \end{equation}&#10;&#10;&#10;&#10;\end{document}"/>
  <p:tag name="IGUANATEXSIZE" val="20"/>
  <p:tag name="IGUANATEXCURSOR" val="40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9.9362"/>
  <p:tag name="ORIGINALWIDTH" val="4131.233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4}&#10; \setcounter{equation}{5}&#10; \begin{equation}\label{eq:missionAbstractSet}&#10;        Mission = \left\{&#10;        \begin{aligned}&#10;            &amp;waypoint_1, waypoint_2, \dots,waypoint_m:\\&#10;            &amp;\forall_{i=1\dots m} waypoint_i \in  Space&#10;        \end{aligned}&#10;        \right\}, \quad m\in\N^{+},m\ge2&#10;    \end{equation}&#10;&#10;&#10;&#10;\end{document}"/>
  <p:tag name="IGUANATEXSIZE" val="20"/>
  <p:tag name="IGUANATEXCURSOR" val="377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0.4612"/>
  <p:tag name="ORIGINALWIDTH" val="4158.23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4}&#10; \setcounter{equation}{20}&#10; \begin{multline}\label{eq:safetyMarginAbstract}&#10;        \forall t\in [missionStart,missionEnd]:\\distance(x(t),Occupied(t),t) \ge safetyMargin&#10;    \end{multline}&#10;&#10;&#10;&#10;\end{document}"/>
  <p:tag name="IGUANATEXSIZE" val="20"/>
  <p:tag name="IGUANATEXCURSOR" val="36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2_HON_Honeywell PPT Template V44 potx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423D6DD9-61DA-4C06-A2ED-03F7009AEFDE}"/>
    </a:ext>
  </a:extLst>
</a:theme>
</file>

<file path=ppt/theme/theme2.xml><?xml version="1.0" encoding="utf-8"?>
<a:theme xmlns:a="http://schemas.openxmlformats.org/drawingml/2006/main" name="Honeywell Theme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2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991310B5-91FE-40D2-9F2F-6536330E124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B125E098E7F49A0205A16AC239CE8" ma:contentTypeVersion="0" ma:contentTypeDescription="Create a new document." ma:contentTypeScope="" ma:versionID="73d8c0722a46478c40824ebff99616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
</file>

<file path=customXml/itemProps1.xml><?xml version="1.0" encoding="utf-8"?>
<ds:datastoreItem xmlns:ds="http://schemas.openxmlformats.org/officeDocument/2006/customXml" ds:itemID="{D0C9905A-CBD0-4539-91F7-7758145DCB1F}">
  <ds:schemaRefs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9A711268-4532-4FB9-8196-23D231793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F2573CA-0043-4396-85E7-C5DDDFB28E31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MCProjects</Template>
  <TotalTime>4447</TotalTime>
  <Words>4407</Words>
  <Application>Microsoft Office PowerPoint</Application>
  <PresentationFormat>On-screen Show (4:3)</PresentationFormat>
  <Paragraphs>1353</Paragraphs>
  <Slides>95</Slides>
  <Notes>95</Notes>
  <HiddenSlides>0</HiddenSlides>
  <MMClips>7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10" baseType="lpstr">
      <vt:lpstr>Arial</vt:lpstr>
      <vt:lpstr>Arial monospaced for SAP</vt:lpstr>
      <vt:lpstr>Calibri</vt:lpstr>
      <vt:lpstr>Cambria</vt:lpstr>
      <vt:lpstr>Cambria Math</vt:lpstr>
      <vt:lpstr>Courier New</vt:lpstr>
      <vt:lpstr>Helvetica 55 Roman</vt:lpstr>
      <vt:lpstr>Helvetica Neue</vt:lpstr>
      <vt:lpstr>HelveticaNeue BoldCond</vt:lpstr>
      <vt:lpstr>HelveticaNeue MediumCond</vt:lpstr>
      <vt:lpstr>Times New Roman</vt:lpstr>
      <vt:lpstr>Wingdings</vt:lpstr>
      <vt:lpstr>2_HON_Honeywell PPT Template V44 potx</vt:lpstr>
      <vt:lpstr>Honeywell Theme</vt:lpstr>
      <vt:lpstr>think-cell Slide</vt:lpstr>
      <vt:lpstr>PowerPoint Presentation</vt:lpstr>
      <vt:lpstr>Overview</vt:lpstr>
      <vt:lpstr>Sense &amp; Avoid Introduction:  Airspace classification  UAS Traffic Management  Terminology  Reactive Avoidance</vt:lpstr>
      <vt:lpstr>Context of SAA:  Airspace classification (2.2)  </vt:lpstr>
      <vt:lpstr>Context of SAA:  Airspace restrictions (2.3)</vt:lpstr>
      <vt:lpstr>Context of SAA:  UAS Traffic Management (UTM) (2.5)</vt:lpstr>
      <vt:lpstr>Context of SAA:  Goal in controlled airspace:     Remain well clear</vt:lpstr>
      <vt:lpstr>Context of SAA:  Actors introduction</vt:lpstr>
      <vt:lpstr>Context of  SAA:  Reactive Sense &amp; Avoid </vt:lpstr>
      <vt:lpstr>Problems in Detect &amp; Avoid:   Explained as a story  Incremental problem definition</vt:lpstr>
      <vt:lpstr>PowerPoint Presentation</vt:lpstr>
      <vt:lpstr>How to get to the fine restaurant ?</vt:lpstr>
      <vt:lpstr>No problem, I know a map of my surroundings</vt:lpstr>
      <vt:lpstr>Forget your map, know the restaurant location</vt:lpstr>
      <vt:lpstr>I get to the first intersection, now what ?</vt:lpstr>
      <vt:lpstr>Look around, get know to your surroundings</vt:lpstr>
      <vt:lpstr>Walk a little more, get closer to the Restaurant</vt:lpstr>
      <vt:lpstr>Now Gentleman can see the Restaurant</vt:lpstr>
      <vt:lpstr>Enjoy a Pint</vt:lpstr>
      <vt:lpstr>You are NOT alone on the streets !</vt:lpstr>
      <vt:lpstr>Multiple source of information – Data Fusion</vt:lpstr>
      <vt:lpstr>Vigilantes &amp; Grannies – Static restriction areas</vt:lpstr>
      <vt:lpstr>Try to avoid static restrictions areas ! </vt:lpstr>
      <vt:lpstr>How about weather ?</vt:lpstr>
      <vt:lpstr>Rather get caught, than catching cold …</vt:lpstr>
      <vt:lpstr>Stick to the rules !</vt:lpstr>
      <vt:lpstr>Formal problem specification                         1/2</vt:lpstr>
      <vt:lpstr>Formal problem specification                         2/2</vt:lpstr>
      <vt:lpstr>Incremental problem definition:  [P1] Basic Avoidance</vt:lpstr>
      <vt:lpstr>Incremental problem definition:  [P2] Intruders Introduction</vt:lpstr>
      <vt:lpstr>Incremental problem definition:  [P3] Static restrictions</vt:lpstr>
      <vt:lpstr>Incremental problem definition:  [P4] Dynamic restrictions</vt:lpstr>
      <vt:lpstr>Incremental problem definition:  [P5] Rules of the air</vt:lpstr>
      <vt:lpstr>Related work:  Movement Automaton  Surveillance  Navigation  Reach set estimation</vt:lpstr>
      <vt:lpstr>Related work:   Movement automaton (5.1)</vt:lpstr>
      <vt:lpstr>Related work:  Surveillance (5.2)</vt:lpstr>
      <vt:lpstr>Related work:  Navigation (5.3)</vt:lpstr>
      <vt:lpstr>Related work:  Reach Set Estimation (5.4)</vt:lpstr>
      <vt:lpstr>Proposed Framework:  Overview  Avoidance Run  UTM Implementation  Rule Engine</vt:lpstr>
      <vt:lpstr>Proposed framework Overview</vt:lpstr>
      <vt:lpstr>UAS model</vt:lpstr>
      <vt:lpstr>UAS model:  3D unicycle (6.2.2)</vt:lpstr>
      <vt:lpstr>Movement Automaton </vt:lpstr>
      <vt:lpstr>Movement Automaton:  Movement set (6.2.3)</vt:lpstr>
      <vt:lpstr>Movement Automaton:  Trajectory (6.2.3)</vt:lpstr>
      <vt:lpstr>Reach set approximation</vt:lpstr>
      <vt:lpstr>Reach set approximation  Space segmentation – Avoidance Grid (6.3)</vt:lpstr>
      <vt:lpstr>Reach set approximation  The RSA definition</vt:lpstr>
      <vt:lpstr>Reach set approximation:  Trajectory properties (6.4.2)</vt:lpstr>
      <vt:lpstr>Reach set Approximation  Property based approximations (6.4.3)</vt:lpstr>
      <vt:lpstr>Reach set approximation:  Developed Reach set Approximations 1/2</vt:lpstr>
      <vt:lpstr>Reach set approximation:  Developed Reach set Approximations  2/2</vt:lpstr>
      <vt:lpstr>Mission plan</vt:lpstr>
      <vt:lpstr>ADS-B</vt:lpstr>
      <vt:lpstr>LiDAR</vt:lpstr>
      <vt:lpstr>Offline Maps – created from classified data</vt:lpstr>
      <vt:lpstr>Obstacle Map</vt:lpstr>
      <vt:lpstr>Avoidance Grid</vt:lpstr>
      <vt:lpstr>Avoidance run (6.5.1)  Step 1/7 Initialization</vt:lpstr>
      <vt:lpstr>Avoidance run (6.5.1)  Step 2/7 Threat (obstacle) assessment</vt:lpstr>
      <vt:lpstr>Avoidance run (6.5.1)  Step 3/7 Unknown state of the cells</vt:lpstr>
      <vt:lpstr>Avoidance run (6.5.1)  Step 4/7 Reach set approx. projection</vt:lpstr>
      <vt:lpstr>Avoidance run (6.5.1)  Step 6/7 Reachable/Unreachable</vt:lpstr>
      <vt:lpstr>Avoidance run (6.5.1)  Step 7/7 Trajectory selection</vt:lpstr>
      <vt:lpstr>Mission control run (6.5.2)  Multiple avoidance run joined together</vt:lpstr>
      <vt:lpstr>UAS Traffic Management Concept</vt:lpstr>
      <vt:lpstr>Rule engine</vt:lpstr>
      <vt:lpstr>Simulations:  Test plan</vt:lpstr>
      <vt:lpstr>Test plan</vt:lpstr>
      <vt:lpstr>Simulations  Maze Solver  Storm Avoidance</vt:lpstr>
      <vt:lpstr>Scenario (7.3.3)  Maze</vt:lpstr>
      <vt:lpstr>Scenario (7.3.4):  Storm</vt:lpstr>
      <vt:lpstr>Rules of the Air Simulations:  Converging Maneuver  Head On Approach  Overtake</vt:lpstr>
      <vt:lpstr>Converging Maneuver - Trigger</vt:lpstr>
      <vt:lpstr>Converging Maneuver - Resolution</vt:lpstr>
      <vt:lpstr>Converging Maneuver – Leave condition</vt:lpstr>
      <vt:lpstr>Scenario (7.4.1):  Rule-based converging</vt:lpstr>
      <vt:lpstr>Head On Approach - Trigger</vt:lpstr>
      <vt:lpstr>Head On Approach - Resolution</vt:lpstr>
      <vt:lpstr>Scenario (7.4.2):  Rule-based head-on</vt:lpstr>
      <vt:lpstr>Overtake Maneuver - Trigger</vt:lpstr>
      <vt:lpstr>Overtake Maneuver - Resolution</vt:lpstr>
      <vt:lpstr>Overtake Maneuver – Leave Condition</vt:lpstr>
      <vt:lpstr>Scenario (7.4.4):   Rule-based overtake</vt:lpstr>
      <vt:lpstr>Different speed:   Overtake Maneuver </vt:lpstr>
      <vt:lpstr>Simulations:  Cooperative vs. Noncooperative   Multi-Collision  Situations</vt:lpstr>
      <vt:lpstr>Cooperative separation scenario</vt:lpstr>
      <vt:lpstr>Scenario (7.4.3):   Rule-based mixed head-on with converging</vt:lpstr>
      <vt:lpstr>Non-cooperative separation scenario</vt:lpstr>
      <vt:lpstr>Scenario (7.3.7):   Emergency mixed head-on with converging</vt:lpstr>
      <vt:lpstr>Performance:   Non-cooperative separation scenario</vt:lpstr>
      <vt:lpstr>Simulations results – non-cooperative </vt:lpstr>
      <vt:lpstr>Simulations results – cooperative </vt:lpstr>
      <vt:lpstr>Conclusion</vt:lpstr>
      <vt:lpstr>Q&amp;A Session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Gomola, Alojz</dc:creator>
  <cp:lastModifiedBy>Alojz Gomola</cp:lastModifiedBy>
  <cp:revision>471</cp:revision>
  <cp:lastPrinted>2015-07-29T21:30:37Z</cp:lastPrinted>
  <dcterms:created xsi:type="dcterms:W3CDTF">2017-09-21T08:49:16Z</dcterms:created>
  <dcterms:modified xsi:type="dcterms:W3CDTF">2019-07-06T10:43:46Z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32119aae-57f2-4d7d-a307-88f2055e1be6</vt:lpwstr>
  </property>
  <property fmtid="{D5CDD505-2E9C-101B-9397-08002B2CF9AE}" pid="3" name="bjSaver">
    <vt:lpwstr>C6yyvslE/cipFLfbT8VtR7D11cRej5tm 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policy="bf276872-af07-4968-a71d-1c83e80bd0bf" xmlns="http://www.boldonjames.com/2008/01/sie/i</vt:lpwstr>
  </property>
  <property fmtid="{D5CDD505-2E9C-101B-9397-08002B2CF9AE}" pid="5" name="bjDocumentLabelXML-0">
    <vt:lpwstr>nternal/label"&gt;&lt;element uid="id_protectivemarking_protect" value="" /&gt;&lt;/sisl&gt;</vt:lpwstr>
  </property>
  <property fmtid="{D5CDD505-2E9C-101B-9397-08002B2CF9AE}" pid="6" name="bjDocumentSecurityLabel">
    <vt:lpwstr>Honeywell Internal</vt:lpwstr>
  </property>
  <property fmtid="{D5CDD505-2E9C-101B-9397-08002B2CF9AE}" pid="7" name="BJClassification">
    <vt:lpwstr>Honeywell Internal</vt:lpwstr>
  </property>
</Properties>
</file>